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71" r:id="rId22"/>
    <p:sldId id="280" r:id="rId23"/>
    <p:sldId id="279" r:id="rId24"/>
    <p:sldId id="275" r:id="rId25"/>
    <p:sldId id="282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4" autoAdjust="0"/>
  </p:normalViewPr>
  <p:slideViewPr>
    <p:cSldViewPr snapToGrid="0">
      <p:cViewPr varScale="1">
        <p:scale>
          <a:sx n="84" d="100"/>
          <a:sy n="84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</a:t>
            </a:r>
            <a:r>
              <a:rPr lang="ru-RU" dirty="0" smtClean="0"/>
              <a:t>регулирование</a:t>
            </a:r>
            <a:r>
              <a:rPr lang="ru-RU" baseline="0" dirty="0" smtClean="0"/>
              <a:t> </a:t>
            </a:r>
            <a:r>
              <a:rPr lang="ru-RU" baseline="0" dirty="0" smtClean="0"/>
              <a:t>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Свердловской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 smtClean="0"/>
              <a:t> с целью его последующей переработки. </a:t>
            </a:r>
          </a:p>
          <a:p>
            <a:r>
              <a:rPr lang="ru-RU" dirty="0" smtClean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 smtClean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Ответственность за ненадлежащее оборудование, содержание контейнерных площадок </a:t>
            </a:r>
          </a:p>
          <a:p>
            <a:r>
              <a:rPr lang="ru-RU" dirty="0" smtClean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помещениях», согласно которому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7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8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5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0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midural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области», 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потребления«</a:t>
            </a: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Законодательство Свердловской области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Областной закон от 19.12.1997 N </a:t>
            </a:r>
            <a:r>
              <a:rPr lang="ru-RU" sz="3200" b="1" dirty="0" smtClean="0"/>
              <a:t>77-ОЗ </a:t>
            </a:r>
            <a:r>
              <a:rPr lang="ru-RU" sz="3200" dirty="0" smtClean="0"/>
              <a:t>"Об </a:t>
            </a:r>
            <a:r>
              <a:rPr lang="ru-RU" sz="3200" dirty="0"/>
              <a:t>отходах производства и потребления"</a:t>
            </a:r>
          </a:p>
          <a:p>
            <a:endParaRPr lang="ru-RU" sz="3200" dirty="0" smtClean="0"/>
          </a:p>
          <a:p>
            <a:r>
              <a:rPr lang="ru-RU" sz="3200" b="1" dirty="0" smtClean="0"/>
              <a:t>Постановление </a:t>
            </a:r>
            <a:r>
              <a:rPr lang="ru-RU" sz="3200" b="1" dirty="0"/>
              <a:t>Правительства Свердловской области от 21.12.2017 </a:t>
            </a:r>
            <a:r>
              <a:rPr lang="ru-RU" sz="3200" b="1" dirty="0" smtClean="0"/>
              <a:t>N 971-ПП </a:t>
            </a:r>
            <a:r>
              <a:rPr lang="ru-RU" sz="3200" dirty="0" smtClean="0"/>
              <a:t>«Об </a:t>
            </a:r>
            <a:r>
              <a:rPr lang="ru-RU" sz="3200" dirty="0"/>
              <a:t>утверждении Порядка разработки, утверждения и реализации региональной программы в сфере обращения с отходами производства и потребления на территории Свердловской области, в том числе с твердыми коммунальными </a:t>
            </a:r>
            <a:r>
              <a:rPr lang="ru-RU" sz="3200" dirty="0" smtClean="0"/>
              <a:t>отходами»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85817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Recyclemap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– карта раздельного сбора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мусора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://recyclemap.ru/ekaterinburg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911"/>
            <a:ext cx="11521440" cy="5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</a:t>
            </a:r>
            <a:r>
              <a:rPr lang="ru-RU" sz="2800" dirty="0"/>
              <a:t>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г. Екатеринбурге ООО 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</a:t>
            </a:r>
            <a:r>
              <a:rPr lang="ru-RU" sz="2800" dirty="0" smtClean="0"/>
              <a:t>контейнеров (сортируемые и не сортируемые отходы). </a:t>
            </a:r>
            <a:r>
              <a:rPr lang="ru-RU" sz="2800" dirty="0"/>
              <a:t>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val="160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Аналогичный проект по раздельному сбору мусора реализуется с 2020 г. в г. Первоуральске ООО ТБО «</a:t>
            </a:r>
            <a:r>
              <a:rPr lang="ru-RU" sz="2800" dirty="0" err="1" smtClean="0"/>
              <a:t>Экосервис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Свердловской области:</a:t>
            </a:r>
          </a:p>
          <a:p>
            <a:endParaRPr lang="ru-RU" sz="2400" dirty="0"/>
          </a:p>
          <a:p>
            <a:r>
              <a:rPr lang="ru-RU" sz="2400" b="1" dirty="0"/>
              <a:t>в Северном административно-производственном объединении (АПО-1)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«Компания «РИФЕЙ» </a:t>
            </a:r>
            <a:r>
              <a:rPr lang="ru-RU" sz="2400" dirty="0" smtClean="0"/>
              <a:t>(622001</a:t>
            </a:r>
            <a:r>
              <a:rPr lang="ru-RU" sz="2400" dirty="0"/>
              <a:t>, </a:t>
            </a:r>
            <a:r>
              <a:rPr lang="ru-RU" sz="2400" dirty="0" smtClean="0"/>
              <a:t>г</a:t>
            </a:r>
            <a:r>
              <a:rPr lang="ru-RU" sz="2400" dirty="0"/>
              <a:t>. Нижний Тагил, </a:t>
            </a:r>
            <a:r>
              <a:rPr lang="ru-RU" sz="2400" dirty="0" err="1"/>
              <a:t>Черноисточинский</a:t>
            </a:r>
            <a:endParaRPr lang="ru-RU" sz="2400" dirty="0"/>
          </a:p>
          <a:p>
            <a:r>
              <a:rPr lang="ru-RU" sz="2400" dirty="0"/>
              <a:t>тракт, д. 14, помещение 17, тел. (3435) 36-33-77); «горячая линия» 8-800-250-60-06;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в Западном административно-производственном объединении (АПО-2) с центром в г. Первоуральск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«ТБО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Экосервис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/>
              <a:t>(г. Первоуральск, пер. Школьный, д.2, тел. (3439) 622-422); «горячая линия» – 8-800-100-89-54;</a:t>
            </a:r>
          </a:p>
          <a:p>
            <a:endParaRPr lang="ru-RU" sz="2400" dirty="0"/>
          </a:p>
          <a:p>
            <a:r>
              <a:rPr lang="ru-RU" sz="2400" b="1" dirty="0"/>
              <a:t>в Восточном административно-производственном объединении (АПО-3) с центром в г. Екатеринбург 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ЕМУП «Специализированная автобаза»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(г. Екатеринбург, ул. Посадская, д. 3, тел. (343) 233-60-70); «горячая линия» - 8-800-775-00-96.</a:t>
            </a:r>
          </a:p>
          <a:p>
            <a:endParaRPr lang="ru-RU" sz="2400" dirty="0"/>
          </a:p>
          <a:p>
            <a:r>
              <a:rPr lang="ru-RU" sz="2200" dirty="0"/>
              <a:t>Подробная информация по зонам деятельности региональных операторов - </a:t>
            </a:r>
            <a:r>
              <a:rPr lang="ru-RU" sz="2200" dirty="0">
                <a:hlinkClick r:id="rId3"/>
              </a:rPr>
              <a:t>http://</a:t>
            </a:r>
            <a:r>
              <a:rPr lang="ru-RU" sz="2200" dirty="0" smtClean="0">
                <a:hlinkClick r:id="rId3"/>
              </a:rPr>
              <a:t>energy.midural.ru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течение месяца не более 72 часов суммарно;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холодное время года не более 48 часов единовременно;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Ответственность за ненадлежащее </a:t>
            </a:r>
            <a:r>
              <a:rPr lang="ru-RU" sz="2200" b="1" dirty="0">
                <a:solidFill>
                  <a:srgbClr val="0070C0"/>
                </a:solidFill>
              </a:rPr>
              <a:t>оборудование, содержание контейнерных </a:t>
            </a:r>
            <a:r>
              <a:rPr lang="ru-RU" sz="2200" b="1" dirty="0" smtClean="0">
                <a:solidFill>
                  <a:srgbClr val="0070C0"/>
                </a:solidFill>
              </a:rPr>
              <a:t>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</a:t>
            </a:r>
            <a:r>
              <a:rPr lang="ru-RU" sz="2200" dirty="0" smtClean="0"/>
              <a:t>». 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i="1" dirty="0" smtClean="0"/>
              <a:t>Например</a:t>
            </a:r>
            <a:r>
              <a:rPr lang="ru-RU" sz="2200" i="1" dirty="0"/>
              <a:t>,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</a:t>
            </a:r>
            <a:endParaRPr lang="ru-RU" sz="2200" i="1" dirty="0" smtClean="0"/>
          </a:p>
          <a:p>
            <a:pPr algn="just"/>
            <a:r>
              <a:rPr lang="ru-RU" sz="2200" i="1" dirty="0"/>
              <a:t>Р</a:t>
            </a:r>
            <a:r>
              <a:rPr lang="ru-RU" sz="2200" i="1" dirty="0" smtClean="0"/>
              <a:t>азмер </a:t>
            </a:r>
            <a:r>
              <a:rPr lang="ru-RU" sz="2200" i="1" dirty="0"/>
              <a:t>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</a:t>
            </a:r>
            <a:r>
              <a:rPr lang="ru-RU" sz="2200" i="1" dirty="0" smtClean="0"/>
              <a:t>.</a:t>
            </a:r>
          </a:p>
          <a:p>
            <a:endParaRPr lang="ru-RU" sz="2200" dirty="0" smtClean="0"/>
          </a:p>
          <a:p>
            <a:pPr algn="ctr"/>
            <a:r>
              <a:rPr lang="ru-RU" sz="2200" dirty="0" smtClean="0"/>
              <a:t>При нарушении данных норм лицом, осуществляющим </a:t>
            </a:r>
            <a:r>
              <a:rPr lang="ru-RU" sz="2200" dirty="0"/>
              <a:t>управление МКД, </a:t>
            </a:r>
            <a:r>
              <a:rPr lang="ru-RU" sz="2200" dirty="0" smtClean="0"/>
              <a:t>наступает ответственность </a:t>
            </a:r>
            <a:r>
              <a:rPr lang="ru-RU" sz="2200" dirty="0"/>
              <a:t>по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ст. 7.22 КоАП РФ.  </a:t>
            </a:r>
          </a:p>
        </p:txBody>
      </p:sp>
    </p:spTree>
    <p:extLst>
      <p:ext uri="{BB962C8B-B14F-4D97-AF65-F5344CB8AC3E}">
        <p14:creationId xmlns:p14="http://schemas.microsoft.com/office/powerpoint/2010/main" val="41942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 smtClean="0"/>
              <a:t>Для </a:t>
            </a:r>
            <a:r>
              <a:rPr lang="ru-RU" sz="2200" dirty="0"/>
              <a:t>привлечения исполнителя услуг к </a:t>
            </a:r>
            <a:r>
              <a:rPr lang="ru-RU" sz="2200" dirty="0" smtClean="0"/>
              <a:t>ответственности за ненадлежащее оборудование и содержание контейнерных площадок потребителю </a:t>
            </a:r>
            <a:r>
              <a:rPr lang="ru-RU" sz="2200" dirty="0"/>
              <a:t>рекомендуется обратиться с жалобой 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Департамент государственного жилищного и строительного надзора Свердловской области по адресу: 620004, г. Екатеринбург, ул. Малышева, д. 101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47" y="2764572"/>
            <a:ext cx="5926773" cy="3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гражданину </a:t>
            </a:r>
            <a:r>
              <a:rPr lang="ru-RU" sz="2400" dirty="0"/>
              <a:t>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Свердловской области 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Несоблюдение санитарно-эпидемиологических требований при обращении с ТКО влечет за собой наступление ответственности по ст. 6.35 КоАП РФ. </a:t>
            </a:r>
          </a:p>
        </p:txBody>
      </p:sp>
    </p:spTree>
    <p:extLst>
      <p:ext uri="{BB962C8B-B14F-4D97-AF65-F5344CB8AC3E}">
        <p14:creationId xmlns:p14="http://schemas.microsoft.com/office/powerpoint/2010/main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</a:t>
            </a:r>
            <a:r>
              <a:rPr lang="ru-RU" sz="2400" dirty="0" smtClean="0"/>
              <a:t>домов </a:t>
            </a:r>
            <a:r>
              <a:rPr lang="ru-RU" sz="2400" dirty="0" smtClean="0"/>
              <a:t>не должн</a:t>
            </a:r>
            <a:r>
              <a:rPr lang="ru-RU" sz="2400" dirty="0" smtClean="0"/>
              <a:t>ы допускать </a:t>
            </a:r>
            <a:r>
              <a:rPr lang="ru-RU" sz="2400" dirty="0" smtClean="0"/>
              <a:t>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"</a:t>
            </a:r>
            <a:r>
              <a:rPr lang="ru-RU" sz="5100" dirty="0"/>
              <a:t>Паспорт 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N </a:t>
            </a:r>
            <a:r>
              <a:rPr lang="ru-RU" sz="5100" dirty="0" smtClean="0"/>
              <a:t>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2681</Words>
  <Application>Microsoft Office PowerPoint</Application>
  <PresentationFormat>Широкоэкранный</PresentationFormat>
  <Paragraphs>169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GraphikCy</vt:lpstr>
      <vt:lpstr>inherit</vt:lpstr>
      <vt:lpstr>san_francisco_textregular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Горбунова Светлана Сергеевна</cp:lastModifiedBy>
  <cp:revision>135</cp:revision>
  <cp:lastPrinted>2021-02-03T06:11:16Z</cp:lastPrinted>
  <dcterms:created xsi:type="dcterms:W3CDTF">2021-01-27T09:58:32Z</dcterms:created>
  <dcterms:modified xsi:type="dcterms:W3CDTF">2021-02-05T05:26:35Z</dcterms:modified>
</cp:coreProperties>
</file>