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24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CF938-EC3D-4011-8283-F1A3179DD29F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9E52A-32FB-4C36-B085-3CBC35BB12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100276"/>
          </a:xfrm>
        </p:spPr>
        <p:txBody>
          <a:bodyPr/>
          <a:lstStyle/>
          <a:p>
            <a:r>
              <a:rPr lang="ru-RU" dirty="0" smtClean="0">
                <a:latin typeface="Gungsuh" pitchFamily="18" charset="-127"/>
                <a:ea typeface="Gungsuh" pitchFamily="18" charset="-127"/>
                <a:cs typeface="Estrangelo Edessa" pitchFamily="66" charset="0"/>
              </a:rPr>
              <a:t> ЯЗЫК ЭСПЕРАНТО</a:t>
            </a:r>
            <a:endParaRPr lang="ru-RU" dirty="0">
              <a:latin typeface="Gungsuh" pitchFamily="18" charset="-127"/>
              <a:ea typeface="Gungsuh" pitchFamily="18" charset="-127"/>
              <a:cs typeface="Estrangelo Edess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71480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5500726" cy="607223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smtClean="0">
                <a:latin typeface="Futura-Normal" pitchFamily="2" charset="0"/>
              </a:rPr>
              <a:t>Эсперанто (от исп. </a:t>
            </a:r>
            <a:r>
              <a:rPr lang="en-US" i="1" dirty="0" err="1" smtClean="0">
                <a:latin typeface="Futura-Normal" pitchFamily="2" charset="0"/>
              </a:rPr>
              <a:t>Espera</a:t>
            </a:r>
            <a:r>
              <a:rPr lang="en-US" dirty="0" smtClean="0">
                <a:latin typeface="Futura-Normal" pitchFamily="2" charset="0"/>
              </a:rPr>
              <a:t> – </a:t>
            </a:r>
            <a:r>
              <a:rPr lang="ru-RU" dirty="0" smtClean="0">
                <a:latin typeface="Futura-Normal" pitchFamily="2" charset="0"/>
              </a:rPr>
              <a:t>«ожидание</a:t>
            </a:r>
            <a:r>
              <a:rPr lang="ru-RU" dirty="0" smtClean="0"/>
              <a:t>»)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>
                <a:latin typeface="Futura-Normal" pitchFamily="2" charset="0"/>
              </a:rPr>
              <a:t>– самый распространённый искусственный язык. Его создал варшавский </a:t>
            </a:r>
            <a:r>
              <a:rPr lang="ru-RU" dirty="0" smtClean="0">
                <a:latin typeface="Futura-Normal" pitchFamily="2" charset="0"/>
              </a:rPr>
              <a:t>окулист </a:t>
            </a:r>
            <a:r>
              <a:rPr lang="ru-RU" dirty="0">
                <a:latin typeface="Futura-Normal" pitchFamily="2" charset="0"/>
              </a:rPr>
              <a:t>Людвиг Лазарь Заменгоф, взявший псевдоним Доктор </a:t>
            </a:r>
            <a:r>
              <a:rPr lang="ru-RU" dirty="0" smtClean="0">
                <a:latin typeface="Futura-Normal" pitchFamily="2" charset="0"/>
              </a:rPr>
              <a:t>Эсперанто. </a:t>
            </a:r>
            <a:r>
              <a:rPr lang="ru-RU" dirty="0">
                <a:latin typeface="Futura-Normal" pitchFamily="2" charset="0"/>
              </a:rPr>
              <a:t>Эсперанто вобрал в себя элементы славянских (польского и русского), романских (латыни, испанского и итальянского) и германских языков (английского</a:t>
            </a:r>
            <a:r>
              <a:rPr lang="ru-RU" dirty="0" smtClean="0">
                <a:latin typeface="Futura-Normal" pitchFamily="2" charset="0"/>
              </a:rPr>
              <a:t>).</a:t>
            </a:r>
          </a:p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        Первая опубликованная книга по эсперанто называлась «Международный язык. Предисловие и полный учебник</a:t>
            </a:r>
            <a:r>
              <a:rPr lang="ru-RU" dirty="0" smtClean="0"/>
              <a:t>».</a:t>
            </a:r>
            <a:endParaRPr lang="ru-RU" dirty="0"/>
          </a:p>
        </p:txBody>
      </p:sp>
      <p:pic>
        <p:nvPicPr>
          <p:cNvPr id="1026" name="Picture 2" descr="E:\200px-1908-kl-t-zamenho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785794"/>
            <a:ext cx="1627058" cy="22860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43636" y="3214686"/>
            <a:ext cx="2792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/>
              <a:t>Людвик</a:t>
            </a:r>
            <a:r>
              <a:rPr lang="ru-RU" b="1" dirty="0"/>
              <a:t> Лазарь Заменгоф</a:t>
            </a:r>
            <a:endParaRPr lang="ru-RU" dirty="0"/>
          </a:p>
        </p:txBody>
      </p:sp>
      <p:pic>
        <p:nvPicPr>
          <p:cNvPr id="1027" name="Picture 3" descr="E:\Primera_edición_de_esperant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3643314"/>
            <a:ext cx="1571636" cy="230716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357950" y="6027003"/>
            <a:ext cx="35687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Futura-Normal" pitchFamily="2" charset="0"/>
              </a:rPr>
              <a:t>Первое английское издание книги</a:t>
            </a:r>
            <a:endParaRPr lang="ru-RU" sz="2400" b="1" dirty="0">
              <a:latin typeface="Futura-Norma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   Эсперанто </a:t>
            </a:r>
            <a:r>
              <a:rPr lang="ru-RU" dirty="0">
                <a:latin typeface="Futura-Normal" pitchFamily="2" charset="0"/>
              </a:rPr>
              <a:t>ближе всего к латыни и испанскому, но также в нём можно найти элементы родного русского языка – в нём есть ярко выраженный звук [</a:t>
            </a:r>
            <a:r>
              <a:rPr lang="ru-RU" dirty="0" err="1">
                <a:latin typeface="Futura-Normal" pitchFamily="2" charset="0"/>
              </a:rPr>
              <a:t>р</a:t>
            </a:r>
            <a:r>
              <a:rPr lang="ru-RU" dirty="0">
                <a:latin typeface="Futura-Normal" pitchFamily="2" charset="0"/>
              </a:rPr>
              <a:t>], многие слова частично позаимствованы (</a:t>
            </a:r>
            <a:r>
              <a:rPr lang="ru-RU" i="1" dirty="0" err="1">
                <a:latin typeface="Futura-Normal" pitchFamily="2" charset="0"/>
              </a:rPr>
              <a:t>domo</a:t>
            </a:r>
            <a:r>
              <a:rPr lang="ru-RU" dirty="0">
                <a:latin typeface="Futura-Normal" pitchFamily="2" charset="0"/>
              </a:rPr>
              <a:t> – «</a:t>
            </a:r>
            <a:r>
              <a:rPr lang="ru-RU" dirty="0" smtClean="0">
                <a:latin typeface="Futura-Normal" pitchFamily="2" charset="0"/>
              </a:rPr>
              <a:t>дом»»,</a:t>
            </a:r>
            <a:r>
              <a:rPr lang="ru-RU" dirty="0" smtClean="0"/>
              <a:t>»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i="1" dirty="0" err="1">
                <a:latin typeface="Futura-Normal" pitchFamily="2" charset="0"/>
              </a:rPr>
              <a:t>krom</a:t>
            </a:r>
            <a:r>
              <a:rPr lang="ru-RU" dirty="0">
                <a:latin typeface="Futura-Normal" pitchFamily="2" charset="0"/>
              </a:rPr>
              <a:t> – </a:t>
            </a:r>
            <a:r>
              <a:rPr lang="ru-RU" dirty="0" smtClean="0">
                <a:latin typeface="Futura-Normal" pitchFamily="2" charset="0"/>
              </a:rPr>
              <a:t>«кроме</a:t>
            </a:r>
            <a:r>
              <a:rPr lang="ru-RU" dirty="0" smtClean="0"/>
              <a:t>»,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i="1" dirty="0" err="1">
                <a:latin typeface="Futura-Normal" pitchFamily="2" charset="0"/>
              </a:rPr>
              <a:t>vost</a:t>
            </a:r>
            <a:r>
              <a:rPr lang="ru-RU" dirty="0">
                <a:latin typeface="Futura-Normal" pitchFamily="2" charset="0"/>
              </a:rPr>
              <a:t> – «</a:t>
            </a:r>
            <a:r>
              <a:rPr lang="ru-RU" dirty="0" smtClean="0">
                <a:latin typeface="Futura-Normal" pitchFamily="2" charset="0"/>
              </a:rPr>
              <a:t>хвост</a:t>
            </a:r>
            <a:r>
              <a:rPr lang="ru-RU" dirty="0" smtClean="0"/>
              <a:t>»</a:t>
            </a:r>
            <a:r>
              <a:rPr lang="ru-RU" dirty="0" smtClean="0">
                <a:latin typeface="Futura-Normal" pitchFamily="2" charset="0"/>
              </a:rPr>
              <a:t>», </a:t>
            </a:r>
            <a:r>
              <a:rPr lang="ru-RU" i="1" dirty="0" err="1">
                <a:latin typeface="Futura-Normal" pitchFamily="2" charset="0"/>
              </a:rPr>
              <a:t>nepre</a:t>
            </a:r>
            <a:r>
              <a:rPr lang="ru-RU" dirty="0">
                <a:latin typeface="Futura-Normal" pitchFamily="2" charset="0"/>
              </a:rPr>
              <a:t> – «непременно»). Кроме того, префиксное словообразование работает так же, как в русском (например, </a:t>
            </a:r>
            <a:r>
              <a:rPr lang="ru-RU" i="1" dirty="0" err="1">
                <a:latin typeface="Futura-Normal" pitchFamily="2" charset="0"/>
              </a:rPr>
              <a:t>sub</a:t>
            </a:r>
            <a:r>
              <a:rPr lang="ru-RU" dirty="0">
                <a:latin typeface="Futura-Normal" pitchFamily="2" charset="0"/>
              </a:rPr>
              <a:t> «</a:t>
            </a:r>
            <a:r>
              <a:rPr lang="ru-RU" dirty="0" smtClean="0">
                <a:latin typeface="Futura-Normal" pitchFamily="2" charset="0"/>
              </a:rPr>
              <a:t>под</a:t>
            </a:r>
            <a:r>
              <a:rPr lang="ru-RU" dirty="0" smtClean="0"/>
              <a:t>»</a:t>
            </a:r>
            <a:r>
              <a:rPr lang="ru-RU" dirty="0" smtClean="0">
                <a:latin typeface="Futura-Normal" pitchFamily="2" charset="0"/>
              </a:rPr>
              <a:t>»,  </a:t>
            </a:r>
            <a:r>
              <a:rPr lang="ru-RU" i="1" dirty="0" err="1" smtClean="0">
                <a:latin typeface="Futura-Normal" pitchFamily="2" charset="0"/>
              </a:rPr>
              <a:t>aĉeti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>
                <a:latin typeface="Futura-Normal" pitchFamily="2" charset="0"/>
              </a:rPr>
              <a:t>«</a:t>
            </a:r>
            <a:r>
              <a:rPr lang="ru-RU" dirty="0" smtClean="0">
                <a:latin typeface="Futura-Normal" pitchFamily="2" charset="0"/>
              </a:rPr>
              <a:t>покупать</a:t>
            </a:r>
            <a:r>
              <a:rPr lang="ru-RU" dirty="0" smtClean="0"/>
              <a:t>»</a:t>
            </a:r>
            <a:r>
              <a:rPr lang="ru-RU" dirty="0" smtClean="0">
                <a:latin typeface="Futura-Normal" pitchFamily="2" charset="0"/>
              </a:rPr>
              <a:t>»,» </a:t>
            </a:r>
            <a:r>
              <a:rPr lang="ru-RU" dirty="0">
                <a:latin typeface="Futura-Normal" pitchFamily="2" charset="0"/>
              </a:rPr>
              <a:t>— </a:t>
            </a:r>
            <a:r>
              <a:rPr lang="ru-RU" i="1" dirty="0" err="1">
                <a:latin typeface="Futura-Normal" pitchFamily="2" charset="0"/>
              </a:rPr>
              <a:t>subaĉeti</a:t>
            </a:r>
            <a:r>
              <a:rPr lang="ru-RU" dirty="0">
                <a:latin typeface="Futura-Normal" pitchFamily="2" charset="0"/>
              </a:rPr>
              <a:t> «</a:t>
            </a:r>
            <a:r>
              <a:rPr lang="ru-RU" dirty="0" smtClean="0">
                <a:latin typeface="Futura-Normal" pitchFamily="2" charset="0"/>
              </a:rPr>
              <a:t>подкупать</a:t>
            </a:r>
            <a:r>
              <a:rPr lang="ru-RU" dirty="0" smtClean="0"/>
              <a:t>»</a:t>
            </a:r>
            <a:r>
              <a:rPr lang="ru-RU" dirty="0" smtClean="0">
                <a:latin typeface="Futura-Normal" pitchFamily="2" charset="0"/>
              </a:rPr>
              <a:t>»).</a:t>
            </a:r>
            <a:endParaRPr lang="ru-RU" dirty="0">
              <a:latin typeface="Futura-Norma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Алфавит эсперанто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   Алфавит эсперанто построен на основе латинского. В алфавите 28 букв: A, B, C, </a:t>
            </a:r>
            <a:r>
              <a:rPr lang="ru-RU" b="1" dirty="0" smtClean="0">
                <a:latin typeface="Futura-Normal" pitchFamily="2" charset="0"/>
              </a:rPr>
              <a:t>Ĉ</a:t>
            </a:r>
            <a:r>
              <a:rPr lang="ru-RU" dirty="0" smtClean="0">
                <a:latin typeface="Futura-Normal" pitchFamily="2" charset="0"/>
              </a:rPr>
              <a:t>, D, E, F, G, </a:t>
            </a:r>
            <a:r>
              <a:rPr lang="ru-RU" b="1" dirty="0" smtClean="0">
                <a:latin typeface="Futura-Normal" pitchFamily="2" charset="0"/>
              </a:rPr>
              <a:t>Ĝ</a:t>
            </a:r>
            <a:r>
              <a:rPr lang="ru-RU" dirty="0" smtClean="0">
                <a:latin typeface="Futura-Normal" pitchFamily="2" charset="0"/>
              </a:rPr>
              <a:t>, H, </a:t>
            </a:r>
            <a:r>
              <a:rPr lang="ru-RU" b="1" dirty="0" smtClean="0">
                <a:latin typeface="Futura-Normal" pitchFamily="2" charset="0"/>
              </a:rPr>
              <a:t>Ĥ</a:t>
            </a:r>
            <a:r>
              <a:rPr lang="ru-RU" dirty="0" smtClean="0">
                <a:latin typeface="Futura-Normal" pitchFamily="2" charset="0"/>
              </a:rPr>
              <a:t>, I, J, Ĵ, K, L, M, N, O, P, R, S, </a:t>
            </a:r>
            <a:r>
              <a:rPr lang="ru-RU" b="1" dirty="0" smtClean="0">
                <a:latin typeface="Futura-Normal" pitchFamily="2" charset="0"/>
              </a:rPr>
              <a:t>Ŝ</a:t>
            </a:r>
            <a:r>
              <a:rPr lang="ru-RU" dirty="0" smtClean="0">
                <a:latin typeface="Futura-Normal" pitchFamily="2" charset="0"/>
              </a:rPr>
              <a:t>, T, U, </a:t>
            </a:r>
            <a:r>
              <a:rPr lang="ru-RU" b="1" dirty="0" smtClean="0">
                <a:latin typeface="Futura-Normal" pitchFamily="2" charset="0"/>
              </a:rPr>
              <a:t>Ŭ,</a:t>
            </a:r>
            <a:r>
              <a:rPr lang="ru-RU" dirty="0" smtClean="0">
                <a:latin typeface="Futura-Normal" pitchFamily="2" charset="0"/>
              </a:rPr>
              <a:t> V, Z, которые соответствуют 28 звукам: пяти гласным, двум полугласным и 21 согласному.</a:t>
            </a:r>
            <a:endParaRPr lang="ru-RU" dirty="0">
              <a:latin typeface="Futura-Norma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>
                <a:latin typeface="Futura-Normal" pitchFamily="2" charset="0"/>
              </a:rPr>
              <a:t>Бо́льшая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>
                <a:latin typeface="Futura-Normal" pitchFamily="2" charset="0"/>
              </a:rPr>
              <a:t>часть словаря состоит из романских и германских корней, а также из интернационализмов латинского и греческого происхождения. Есть небольшое количество основ, заимствованных из славянских (русский и польский) языков или через их посредство. Заимствуемые слова приспосабливаются к фонологии эсперанто и записываются фонематическим алфавитом (то есть исходная орфография языка-источника не сохраняется).</a:t>
            </a:r>
          </a:p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         В </a:t>
            </a:r>
            <a:r>
              <a:rPr lang="ru-RU" dirty="0">
                <a:latin typeface="Futura-Normal" pitchFamily="2" charset="0"/>
              </a:rPr>
              <a:t>целом, лексическая система эсперанто проявляет себя как автономная, неохотно заимствующая новые основы. Для новых понятий обычно создаётся новое слово из уже существующих в языке элементов, чему способствуют богатые возможности словообразования.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Грамматика эсперанто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71612"/>
            <a:ext cx="7715272" cy="347187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dirty="0" smtClean="0">
                <a:latin typeface="Futura-Normal" pitchFamily="2" charset="0"/>
              </a:rPr>
              <a:t>      Благодаря </a:t>
            </a:r>
            <a:r>
              <a:rPr lang="ru-RU" dirty="0">
                <a:latin typeface="Futura-Normal" pitchFamily="2" charset="0"/>
              </a:rPr>
              <a:t>логичности своей структуры менее сложная, чем большинство грамматик национальных языков. Кроме того, простая система аффиксов облегчает изучение эсперанто: при помощи неё можно на основе знакомых слов самому создать новые слова, понятные для других, следовательно, нет необходимости учить много различных корней</a:t>
            </a:r>
            <a:r>
              <a:rPr lang="ru-RU" dirty="0" smtClean="0">
                <a:latin typeface="Futura-Normal" pitchFamily="2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       Грамматику эсперанто можно изложить в виде 16 основных правил, не знающих исключений (именно столько основных правил содержались в первом учебнике языка эсперанто), для письма используется фонематический алфавит (то есть с однозначным двусторонним соответствием написания и произношения слов) на латинской основе. Язык отличается регулярностью: каждая основная часть речи имеет своё окончание: например, -</a:t>
            </a:r>
            <a:r>
              <a:rPr lang="ru-RU" dirty="0" err="1" smtClean="0">
                <a:latin typeface="Futura-Normal" pitchFamily="2" charset="0"/>
              </a:rPr>
              <a:t>o</a:t>
            </a:r>
            <a:r>
              <a:rPr lang="ru-RU" dirty="0" smtClean="0">
                <a:latin typeface="Futura-Normal" pitchFamily="2" charset="0"/>
              </a:rPr>
              <a:t> у существительных, -</a:t>
            </a:r>
            <a:r>
              <a:rPr lang="ru-RU" dirty="0" err="1" smtClean="0">
                <a:latin typeface="Futura-Normal" pitchFamily="2" charset="0"/>
              </a:rPr>
              <a:t>a</a:t>
            </a:r>
            <a:r>
              <a:rPr lang="ru-RU" dirty="0" smtClean="0">
                <a:latin typeface="Futura-Normal" pitchFamily="2" charset="0"/>
              </a:rPr>
              <a:t> у прилагательных, -</a:t>
            </a:r>
            <a:r>
              <a:rPr lang="ru-RU" dirty="0" err="1" smtClean="0">
                <a:latin typeface="Futura-Normal" pitchFamily="2" charset="0"/>
              </a:rPr>
              <a:t>i</a:t>
            </a:r>
            <a:r>
              <a:rPr lang="ru-RU" dirty="0" smtClean="0">
                <a:latin typeface="Futura-Normal" pitchFamily="2" charset="0"/>
              </a:rPr>
              <a:t> у глаголов в неопределённой форме, -</a:t>
            </a:r>
            <a:r>
              <a:rPr lang="ru-RU" dirty="0" err="1" smtClean="0">
                <a:latin typeface="Futura-Normal" pitchFamily="2" charset="0"/>
              </a:rPr>
              <a:t>e</a:t>
            </a:r>
            <a:r>
              <a:rPr lang="ru-RU" dirty="0" smtClean="0">
                <a:latin typeface="Futura-Normal" pitchFamily="2" charset="0"/>
              </a:rPr>
              <a:t> — у производных наречий.</a:t>
            </a:r>
          </a:p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        В падежной системе всего два падежа: именительный (номинатив) и винительный (аккузатив). Остальные отношения передаются при помощи богатой системы предлогов с фиксированным значением. Именительный падеж не маркируется специальным окончанием (</a:t>
            </a:r>
            <a:r>
              <a:rPr lang="ru-RU" dirty="0" err="1" smtClean="0">
                <a:latin typeface="Futura-Normal" pitchFamily="2" charset="0"/>
              </a:rPr>
              <a:t>vilaĝo</a:t>
            </a:r>
            <a:r>
              <a:rPr lang="ru-RU" dirty="0" smtClean="0">
                <a:latin typeface="Futura-Normal" pitchFamily="2" charset="0"/>
              </a:rPr>
              <a:t> »(деревня»)), показателем винительного падежа является окончание -</a:t>
            </a:r>
            <a:r>
              <a:rPr lang="ru-RU" dirty="0" err="1" smtClean="0">
                <a:latin typeface="Futura-Normal" pitchFamily="2" charset="0"/>
              </a:rPr>
              <a:t>n</a:t>
            </a:r>
            <a:r>
              <a:rPr lang="ru-RU" dirty="0" smtClean="0">
                <a:latin typeface="Futura-Normal" pitchFamily="2" charset="0"/>
              </a:rPr>
              <a:t> (</a:t>
            </a:r>
            <a:r>
              <a:rPr lang="ru-RU" dirty="0" err="1" smtClean="0">
                <a:latin typeface="Futura-Normal" pitchFamily="2" charset="0"/>
              </a:rPr>
              <a:t>vilaĝon</a:t>
            </a:r>
            <a:r>
              <a:rPr lang="ru-RU" dirty="0" smtClean="0">
                <a:latin typeface="Futura-Normal" pitchFamily="2" charset="0"/>
              </a:rPr>
              <a:t> (деревню)»»»).</a:t>
            </a:r>
            <a:endParaRPr lang="ru-RU" dirty="0">
              <a:latin typeface="Futura-Norma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Futura-Normal" pitchFamily="2" charset="0"/>
              </a:rPr>
              <a:t>     Язык эсперанто оказал сильное влияние на русское общество. В нашей стране в настоящее время выпускается литература на и об эсперанто. Издаётся орган Российского союза эсперантистов «</a:t>
            </a:r>
            <a:r>
              <a:rPr lang="ru-RU" dirty="0" err="1" smtClean="0">
                <a:latin typeface="Futura-Normal" pitchFamily="2" charset="0"/>
              </a:rPr>
              <a:t>Rusia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 err="1" smtClean="0">
                <a:latin typeface="Futura-Normal" pitchFamily="2" charset="0"/>
              </a:rPr>
              <a:t>Esperanto-Gazeto</a:t>
            </a:r>
            <a:r>
              <a:rPr lang="ru-RU" dirty="0" smtClean="0">
                <a:latin typeface="Futura-Normal" pitchFamily="2" charset="0"/>
              </a:rPr>
              <a:t>» (Российская эсперанто-газета), ежемесячный независимый журнал «</a:t>
            </a:r>
            <a:r>
              <a:rPr lang="ru-RU" dirty="0" err="1" smtClean="0">
                <a:latin typeface="Futura-Normal" pitchFamily="2" charset="0"/>
              </a:rPr>
              <a:t>La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 err="1" smtClean="0">
                <a:latin typeface="Futura-Normal" pitchFamily="2" charset="0"/>
              </a:rPr>
              <a:t>Ondo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 err="1" smtClean="0">
                <a:latin typeface="Futura-Normal" pitchFamily="2" charset="0"/>
              </a:rPr>
              <a:t>de</a:t>
            </a:r>
            <a:r>
              <a:rPr lang="ru-RU" dirty="0" smtClean="0">
                <a:latin typeface="Futura-Normal" pitchFamily="2" charset="0"/>
              </a:rPr>
              <a:t> </a:t>
            </a:r>
            <a:r>
              <a:rPr lang="ru-RU" dirty="0" err="1" smtClean="0">
                <a:latin typeface="Futura-Normal" pitchFamily="2" charset="0"/>
              </a:rPr>
              <a:t>Esperanto</a:t>
            </a:r>
            <a:r>
              <a:rPr lang="ru-RU" dirty="0" smtClean="0">
                <a:latin typeface="Futura-Normal" pitchFamily="2" charset="0"/>
              </a:rPr>
              <a:t>» (Волна эсперанто) и ряд менее значимых изданий. До сих пор создаются эсперанто-русские и русско-эсперантские словари. Многие произведения русских писателей были переведены на эсперанто. Среди них «Ревизор» Гоголя, «Метель» Пушкина, «Княжна Мери» Лермонтова.</a:t>
            </a:r>
            <a:endParaRPr lang="ru-RU" dirty="0">
              <a:latin typeface="Futura-Normal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260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ЯЗЫК ЭСПЕРАНТО</vt:lpstr>
      <vt:lpstr>Слайд 2</vt:lpstr>
      <vt:lpstr>Слайд 3</vt:lpstr>
      <vt:lpstr>Алфавит эсперанто</vt:lpstr>
      <vt:lpstr>Слайд 5</vt:lpstr>
      <vt:lpstr>Грамматика эсперанто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ЭСПЕРАНТО</dc:title>
  <dc:creator>Ксения</dc:creator>
  <cp:lastModifiedBy>Optimus</cp:lastModifiedBy>
  <cp:revision>15</cp:revision>
  <dcterms:created xsi:type="dcterms:W3CDTF">2019-02-20T10:52:03Z</dcterms:created>
  <dcterms:modified xsi:type="dcterms:W3CDTF">2019-02-20T18:06:15Z</dcterms:modified>
</cp:coreProperties>
</file>