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59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3DF9BA-45A3-459B-9F84-AB3B8BB2A503}" type="doc">
      <dgm:prSet loTypeId="urn:microsoft.com/office/officeart/2005/8/layout/venn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8F2EC5A4-38FB-4F3D-ABA4-D0F6FAF4BD54}">
      <dgm:prSet phldrT="[Текст]" custT="1"/>
      <dgm:spPr/>
      <dgm:t>
        <a:bodyPr/>
        <a:lstStyle/>
        <a:p>
          <a:r>
            <a:rPr lang="ru-RU" sz="1200" b="1" dirty="0" smtClean="0"/>
            <a:t>Экспертная система управления качеством образования</a:t>
          </a:r>
          <a:endParaRPr lang="ru-RU" sz="1200" b="1" dirty="0"/>
        </a:p>
      </dgm:t>
    </dgm:pt>
    <dgm:pt modelId="{56A8B701-2AAA-40A8-A845-CF5845B292F9}" type="parTrans" cxnId="{E460E054-DE51-474C-A209-3B9F7435B42C}">
      <dgm:prSet/>
      <dgm:spPr/>
      <dgm:t>
        <a:bodyPr/>
        <a:lstStyle/>
        <a:p>
          <a:endParaRPr lang="ru-RU"/>
        </a:p>
      </dgm:t>
    </dgm:pt>
    <dgm:pt modelId="{1042468C-98B8-4C5C-8439-E1BDE89F43CE}" type="sibTrans" cxnId="{E460E054-DE51-474C-A209-3B9F7435B42C}">
      <dgm:prSet/>
      <dgm:spPr/>
      <dgm:t>
        <a:bodyPr/>
        <a:lstStyle/>
        <a:p>
          <a:endParaRPr lang="ru-RU"/>
        </a:p>
      </dgm:t>
    </dgm:pt>
    <dgm:pt modelId="{2DF9BE45-7570-4EFF-B127-E5BD8FE07C15}">
      <dgm:prSet phldrT="[Текст]" custT="1"/>
      <dgm:spPr/>
      <dgm:t>
        <a:bodyPr/>
        <a:lstStyle/>
        <a:p>
          <a:pPr marL="0" indent="0"/>
          <a:r>
            <a:rPr lang="ru-RU" sz="1200" b="1" dirty="0" smtClean="0"/>
            <a:t>Интегрированная автоматизированная система управления общеобразовательной организацией </a:t>
          </a:r>
          <a:br>
            <a:rPr lang="ru-RU" sz="1200" b="1" dirty="0" smtClean="0"/>
          </a:br>
          <a:r>
            <a:rPr lang="ru-RU" sz="1200" b="1" dirty="0" smtClean="0"/>
            <a:t>(ИАСУ ОУ) </a:t>
          </a:r>
          <a:endParaRPr lang="ru-RU" sz="1200" b="1" dirty="0"/>
        </a:p>
      </dgm:t>
    </dgm:pt>
    <dgm:pt modelId="{D73217C0-116B-4B9C-9C61-722800187CD4}" type="parTrans" cxnId="{CD2C7077-30A3-44CE-9F35-B5F93B6C2ABE}">
      <dgm:prSet/>
      <dgm:spPr/>
      <dgm:t>
        <a:bodyPr/>
        <a:lstStyle/>
        <a:p>
          <a:endParaRPr lang="ru-RU"/>
        </a:p>
      </dgm:t>
    </dgm:pt>
    <dgm:pt modelId="{B928EABF-4D8B-4FE4-A27D-74865DE3EC54}" type="sibTrans" cxnId="{CD2C7077-30A3-44CE-9F35-B5F93B6C2ABE}">
      <dgm:prSet/>
      <dgm:spPr/>
      <dgm:t>
        <a:bodyPr/>
        <a:lstStyle/>
        <a:p>
          <a:endParaRPr lang="ru-RU"/>
        </a:p>
      </dgm:t>
    </dgm:pt>
    <dgm:pt modelId="{A3300DDC-FF48-4D82-99BE-070EA64A7581}">
      <dgm:prSet phldrT="[Текст]" custT="1"/>
      <dgm:spPr/>
      <dgm:t>
        <a:bodyPr/>
        <a:lstStyle/>
        <a:p>
          <a:endParaRPr lang="ru-RU" sz="1400" dirty="0" smtClean="0"/>
        </a:p>
        <a:p>
          <a:r>
            <a:rPr lang="ru-RU" sz="1200" b="1" dirty="0" smtClean="0"/>
            <a:t>Многоуровневая система управления качеством образования (МСОКО)</a:t>
          </a:r>
          <a:endParaRPr lang="ru-RU" sz="1200" b="1" dirty="0"/>
        </a:p>
      </dgm:t>
    </dgm:pt>
    <dgm:pt modelId="{D9883C9A-AFC6-4996-BF20-59DF08F71BE6}" type="parTrans" cxnId="{ACBBE67E-63F5-441B-84E1-13A461D7ECE0}">
      <dgm:prSet/>
      <dgm:spPr/>
      <dgm:t>
        <a:bodyPr/>
        <a:lstStyle/>
        <a:p>
          <a:endParaRPr lang="ru-RU"/>
        </a:p>
      </dgm:t>
    </dgm:pt>
    <dgm:pt modelId="{8316F352-5202-4844-BD44-2E9CA6BDFB29}" type="sibTrans" cxnId="{ACBBE67E-63F5-441B-84E1-13A461D7ECE0}">
      <dgm:prSet/>
      <dgm:spPr/>
      <dgm:t>
        <a:bodyPr/>
        <a:lstStyle/>
        <a:p>
          <a:endParaRPr lang="ru-RU"/>
        </a:p>
      </dgm:t>
    </dgm:pt>
    <dgm:pt modelId="{EF476BB5-EF25-40F0-B1DF-AF1387356EC9}">
      <dgm:prSet phldrT="[Текст]" custT="1"/>
      <dgm:spPr/>
      <dgm:t>
        <a:bodyPr/>
        <a:lstStyle/>
        <a:p>
          <a:endParaRPr lang="ru-RU" sz="1200" b="1" dirty="0" smtClean="0"/>
        </a:p>
        <a:p>
          <a:endParaRPr lang="ru-RU" sz="1200" b="1" dirty="0" smtClean="0"/>
        </a:p>
        <a:p>
          <a:r>
            <a:rPr lang="ru-RU" sz="1200" b="1" dirty="0" smtClean="0"/>
            <a:t>Сетевой город.</a:t>
          </a:r>
          <a:br>
            <a:rPr lang="ru-RU" sz="1200" b="1" dirty="0" smtClean="0"/>
          </a:br>
          <a:r>
            <a:rPr lang="ru-RU" sz="1200" b="1" dirty="0" smtClean="0"/>
            <a:t>Образование </a:t>
          </a:r>
          <a:br>
            <a:rPr lang="ru-RU" sz="1200" b="1" dirty="0" smtClean="0"/>
          </a:br>
          <a:r>
            <a:rPr lang="ru-RU" sz="1200" b="1" dirty="0" smtClean="0"/>
            <a:t>(СГО)</a:t>
          </a:r>
          <a:endParaRPr lang="ru-RU" sz="1200" b="1" dirty="0"/>
        </a:p>
      </dgm:t>
    </dgm:pt>
    <dgm:pt modelId="{C3F710B2-B793-4596-BC32-4C544F915C07}" type="parTrans" cxnId="{0C5024B7-69E3-46E7-8749-6946803AF89C}">
      <dgm:prSet/>
      <dgm:spPr/>
      <dgm:t>
        <a:bodyPr/>
        <a:lstStyle/>
        <a:p>
          <a:endParaRPr lang="ru-RU"/>
        </a:p>
      </dgm:t>
    </dgm:pt>
    <dgm:pt modelId="{CCEAA2B0-0250-4AFC-ADD5-BA36CF7221E5}" type="sibTrans" cxnId="{0C5024B7-69E3-46E7-8749-6946803AF89C}">
      <dgm:prSet/>
      <dgm:spPr/>
      <dgm:t>
        <a:bodyPr/>
        <a:lstStyle/>
        <a:p>
          <a:endParaRPr lang="ru-RU"/>
        </a:p>
      </dgm:t>
    </dgm:pt>
    <dgm:pt modelId="{50FEAFE5-0EFD-4B0B-BFCF-4A0363FA575C}" type="pres">
      <dgm:prSet presAssocID="{D43DF9BA-45A3-459B-9F84-AB3B8BB2A503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315BC7B-E035-4575-BC00-F48929ABB12A}" type="pres">
      <dgm:prSet presAssocID="{D43DF9BA-45A3-459B-9F84-AB3B8BB2A503}" presName="comp1" presStyleCnt="0"/>
      <dgm:spPr/>
    </dgm:pt>
    <dgm:pt modelId="{8E6E3DCA-747D-4F05-8762-740F2F21A443}" type="pres">
      <dgm:prSet presAssocID="{D43DF9BA-45A3-459B-9F84-AB3B8BB2A503}" presName="circle1" presStyleLbl="node1" presStyleIdx="0" presStyleCnt="4" custScaleX="104412"/>
      <dgm:spPr/>
      <dgm:t>
        <a:bodyPr/>
        <a:lstStyle/>
        <a:p>
          <a:endParaRPr lang="ru-RU"/>
        </a:p>
      </dgm:t>
    </dgm:pt>
    <dgm:pt modelId="{1976624D-83F7-4B28-BD5A-336CEF17B357}" type="pres">
      <dgm:prSet presAssocID="{D43DF9BA-45A3-459B-9F84-AB3B8BB2A503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DD2D08-6713-49EF-932A-262B1E8CFFCD}" type="pres">
      <dgm:prSet presAssocID="{D43DF9BA-45A3-459B-9F84-AB3B8BB2A503}" presName="comp2" presStyleCnt="0"/>
      <dgm:spPr/>
    </dgm:pt>
    <dgm:pt modelId="{E27956D1-82D2-492F-836B-43532D680312}" type="pres">
      <dgm:prSet presAssocID="{D43DF9BA-45A3-459B-9F84-AB3B8BB2A503}" presName="circle2" presStyleLbl="node1" presStyleIdx="1" presStyleCnt="4" custScaleX="110938" custScaleY="100073"/>
      <dgm:spPr/>
      <dgm:t>
        <a:bodyPr/>
        <a:lstStyle/>
        <a:p>
          <a:endParaRPr lang="ru-RU"/>
        </a:p>
      </dgm:t>
    </dgm:pt>
    <dgm:pt modelId="{092099EF-116F-458A-9A6A-8D2BDE5833A8}" type="pres">
      <dgm:prSet presAssocID="{D43DF9BA-45A3-459B-9F84-AB3B8BB2A503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069A94-AA48-4A2D-80A5-488E2717A341}" type="pres">
      <dgm:prSet presAssocID="{D43DF9BA-45A3-459B-9F84-AB3B8BB2A503}" presName="comp3" presStyleCnt="0"/>
      <dgm:spPr/>
    </dgm:pt>
    <dgm:pt modelId="{F33DF493-5AA3-4782-A8EA-5A57012BF26D}" type="pres">
      <dgm:prSet presAssocID="{D43DF9BA-45A3-459B-9F84-AB3B8BB2A503}" presName="circle3" presStyleLbl="node1" presStyleIdx="2" presStyleCnt="4" custScaleX="101399" custScaleY="93167" custLinFactNeighborX="-669" custLinFactNeighborY="7544"/>
      <dgm:spPr/>
      <dgm:t>
        <a:bodyPr/>
        <a:lstStyle/>
        <a:p>
          <a:endParaRPr lang="ru-RU"/>
        </a:p>
      </dgm:t>
    </dgm:pt>
    <dgm:pt modelId="{C804A8E1-1D34-4258-9230-BB4E54669FAF}" type="pres">
      <dgm:prSet presAssocID="{D43DF9BA-45A3-459B-9F84-AB3B8BB2A503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E4859F-2D74-422E-BEF3-DB0ECFC6E4CD}" type="pres">
      <dgm:prSet presAssocID="{D43DF9BA-45A3-459B-9F84-AB3B8BB2A503}" presName="comp4" presStyleCnt="0"/>
      <dgm:spPr/>
    </dgm:pt>
    <dgm:pt modelId="{D0B0F877-B187-401B-8972-C01BC6DBCEAC}" type="pres">
      <dgm:prSet presAssocID="{D43DF9BA-45A3-459B-9F84-AB3B8BB2A503}" presName="circle4" presStyleLbl="node1" presStyleIdx="3" presStyleCnt="4" custScaleX="99894" custScaleY="83125" custLinFactNeighborX="-1004" custLinFactNeighborY="12178"/>
      <dgm:spPr/>
      <dgm:t>
        <a:bodyPr/>
        <a:lstStyle/>
        <a:p>
          <a:endParaRPr lang="ru-RU"/>
        </a:p>
      </dgm:t>
    </dgm:pt>
    <dgm:pt modelId="{5B9B0ABA-2D6B-486A-9919-A35DB45D94EB}" type="pres">
      <dgm:prSet presAssocID="{D43DF9BA-45A3-459B-9F84-AB3B8BB2A503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56DF56-C6AE-49ED-BC25-6ADADCE49B46}" type="presOf" srcId="{EF476BB5-EF25-40F0-B1DF-AF1387356EC9}" destId="{5B9B0ABA-2D6B-486A-9919-A35DB45D94EB}" srcOrd="1" destOrd="0" presId="urn:microsoft.com/office/officeart/2005/8/layout/venn2"/>
    <dgm:cxn modelId="{0C5024B7-69E3-46E7-8749-6946803AF89C}" srcId="{D43DF9BA-45A3-459B-9F84-AB3B8BB2A503}" destId="{EF476BB5-EF25-40F0-B1DF-AF1387356EC9}" srcOrd="3" destOrd="0" parTransId="{C3F710B2-B793-4596-BC32-4C544F915C07}" sibTransId="{CCEAA2B0-0250-4AFC-ADD5-BA36CF7221E5}"/>
    <dgm:cxn modelId="{CF67B48C-9B5D-46FD-8CEF-2DCAA3014C49}" type="presOf" srcId="{EF476BB5-EF25-40F0-B1DF-AF1387356EC9}" destId="{D0B0F877-B187-401B-8972-C01BC6DBCEAC}" srcOrd="0" destOrd="0" presId="urn:microsoft.com/office/officeart/2005/8/layout/venn2"/>
    <dgm:cxn modelId="{DAE2A87E-9E0D-4C59-830A-2E2036F195AF}" type="presOf" srcId="{2DF9BE45-7570-4EFF-B127-E5BD8FE07C15}" destId="{092099EF-116F-458A-9A6A-8D2BDE5833A8}" srcOrd="1" destOrd="0" presId="urn:microsoft.com/office/officeart/2005/8/layout/venn2"/>
    <dgm:cxn modelId="{ACBBE67E-63F5-441B-84E1-13A461D7ECE0}" srcId="{D43DF9BA-45A3-459B-9F84-AB3B8BB2A503}" destId="{A3300DDC-FF48-4D82-99BE-070EA64A7581}" srcOrd="2" destOrd="0" parTransId="{D9883C9A-AFC6-4996-BF20-59DF08F71BE6}" sibTransId="{8316F352-5202-4844-BD44-2E9CA6BDFB29}"/>
    <dgm:cxn modelId="{CD2C7077-30A3-44CE-9F35-B5F93B6C2ABE}" srcId="{D43DF9BA-45A3-459B-9F84-AB3B8BB2A503}" destId="{2DF9BE45-7570-4EFF-B127-E5BD8FE07C15}" srcOrd="1" destOrd="0" parTransId="{D73217C0-116B-4B9C-9C61-722800187CD4}" sibTransId="{B928EABF-4D8B-4FE4-A27D-74865DE3EC54}"/>
    <dgm:cxn modelId="{C76283A1-B684-4BF3-BAEE-479931D36D5C}" type="presOf" srcId="{A3300DDC-FF48-4D82-99BE-070EA64A7581}" destId="{F33DF493-5AA3-4782-A8EA-5A57012BF26D}" srcOrd="0" destOrd="0" presId="urn:microsoft.com/office/officeart/2005/8/layout/venn2"/>
    <dgm:cxn modelId="{463288D5-6AB6-497F-8729-632A904AB248}" type="presOf" srcId="{D43DF9BA-45A3-459B-9F84-AB3B8BB2A503}" destId="{50FEAFE5-0EFD-4B0B-BFCF-4A0363FA575C}" srcOrd="0" destOrd="0" presId="urn:microsoft.com/office/officeart/2005/8/layout/venn2"/>
    <dgm:cxn modelId="{9388638C-4F1A-4B3F-9E75-07D971380EC8}" type="presOf" srcId="{2DF9BE45-7570-4EFF-B127-E5BD8FE07C15}" destId="{E27956D1-82D2-492F-836B-43532D680312}" srcOrd="0" destOrd="0" presId="urn:microsoft.com/office/officeart/2005/8/layout/venn2"/>
    <dgm:cxn modelId="{993366C5-8DE1-4916-B3D1-DC62681C638B}" type="presOf" srcId="{8F2EC5A4-38FB-4F3D-ABA4-D0F6FAF4BD54}" destId="{1976624D-83F7-4B28-BD5A-336CEF17B357}" srcOrd="1" destOrd="0" presId="urn:microsoft.com/office/officeart/2005/8/layout/venn2"/>
    <dgm:cxn modelId="{E460E054-DE51-474C-A209-3B9F7435B42C}" srcId="{D43DF9BA-45A3-459B-9F84-AB3B8BB2A503}" destId="{8F2EC5A4-38FB-4F3D-ABA4-D0F6FAF4BD54}" srcOrd="0" destOrd="0" parTransId="{56A8B701-2AAA-40A8-A845-CF5845B292F9}" sibTransId="{1042468C-98B8-4C5C-8439-E1BDE89F43CE}"/>
    <dgm:cxn modelId="{726120F7-607D-4CE4-8C42-6A329B9BB0B4}" type="presOf" srcId="{8F2EC5A4-38FB-4F3D-ABA4-D0F6FAF4BD54}" destId="{8E6E3DCA-747D-4F05-8762-740F2F21A443}" srcOrd="0" destOrd="0" presId="urn:microsoft.com/office/officeart/2005/8/layout/venn2"/>
    <dgm:cxn modelId="{24DE088E-546B-4A97-9993-10523F8F4A97}" type="presOf" srcId="{A3300DDC-FF48-4D82-99BE-070EA64A7581}" destId="{C804A8E1-1D34-4258-9230-BB4E54669FAF}" srcOrd="1" destOrd="0" presId="urn:microsoft.com/office/officeart/2005/8/layout/venn2"/>
    <dgm:cxn modelId="{3149195E-BDED-4F30-A244-E7B21E4D3EDA}" type="presParOf" srcId="{50FEAFE5-0EFD-4B0B-BFCF-4A0363FA575C}" destId="{C315BC7B-E035-4575-BC00-F48929ABB12A}" srcOrd="0" destOrd="0" presId="urn:microsoft.com/office/officeart/2005/8/layout/venn2"/>
    <dgm:cxn modelId="{2DD5A9D1-99DB-4F68-B148-63E5731628CA}" type="presParOf" srcId="{C315BC7B-E035-4575-BC00-F48929ABB12A}" destId="{8E6E3DCA-747D-4F05-8762-740F2F21A443}" srcOrd="0" destOrd="0" presId="urn:microsoft.com/office/officeart/2005/8/layout/venn2"/>
    <dgm:cxn modelId="{1A872A9B-5668-4379-82B0-57E8894F040D}" type="presParOf" srcId="{C315BC7B-E035-4575-BC00-F48929ABB12A}" destId="{1976624D-83F7-4B28-BD5A-336CEF17B357}" srcOrd="1" destOrd="0" presId="urn:microsoft.com/office/officeart/2005/8/layout/venn2"/>
    <dgm:cxn modelId="{D8CFAB25-6A67-4F31-8ABF-0CD5CB9F916D}" type="presParOf" srcId="{50FEAFE5-0EFD-4B0B-BFCF-4A0363FA575C}" destId="{11DD2D08-6713-49EF-932A-262B1E8CFFCD}" srcOrd="1" destOrd="0" presId="urn:microsoft.com/office/officeart/2005/8/layout/venn2"/>
    <dgm:cxn modelId="{D44253B7-E147-4413-8104-FD2A784BEDA8}" type="presParOf" srcId="{11DD2D08-6713-49EF-932A-262B1E8CFFCD}" destId="{E27956D1-82D2-492F-836B-43532D680312}" srcOrd="0" destOrd="0" presId="urn:microsoft.com/office/officeart/2005/8/layout/venn2"/>
    <dgm:cxn modelId="{23D43D14-4BE3-46A4-B0AD-B124A9152BD3}" type="presParOf" srcId="{11DD2D08-6713-49EF-932A-262B1E8CFFCD}" destId="{092099EF-116F-458A-9A6A-8D2BDE5833A8}" srcOrd="1" destOrd="0" presId="urn:microsoft.com/office/officeart/2005/8/layout/venn2"/>
    <dgm:cxn modelId="{595A149B-1DE7-4FA9-98F3-006B0E1FD9B6}" type="presParOf" srcId="{50FEAFE5-0EFD-4B0B-BFCF-4A0363FA575C}" destId="{79069A94-AA48-4A2D-80A5-488E2717A341}" srcOrd="2" destOrd="0" presId="urn:microsoft.com/office/officeart/2005/8/layout/venn2"/>
    <dgm:cxn modelId="{6DAC6C29-06F2-4F75-9211-14CC90F80AED}" type="presParOf" srcId="{79069A94-AA48-4A2D-80A5-488E2717A341}" destId="{F33DF493-5AA3-4782-A8EA-5A57012BF26D}" srcOrd="0" destOrd="0" presId="urn:microsoft.com/office/officeart/2005/8/layout/venn2"/>
    <dgm:cxn modelId="{09889CA9-5721-4B55-9647-7E06DA87E65E}" type="presParOf" srcId="{79069A94-AA48-4A2D-80A5-488E2717A341}" destId="{C804A8E1-1D34-4258-9230-BB4E54669FAF}" srcOrd="1" destOrd="0" presId="urn:microsoft.com/office/officeart/2005/8/layout/venn2"/>
    <dgm:cxn modelId="{A502530D-3C6A-4987-9CBC-EBCF91CC6E24}" type="presParOf" srcId="{50FEAFE5-0EFD-4B0B-BFCF-4A0363FA575C}" destId="{95E4859F-2D74-422E-BEF3-DB0ECFC6E4CD}" srcOrd="3" destOrd="0" presId="urn:microsoft.com/office/officeart/2005/8/layout/venn2"/>
    <dgm:cxn modelId="{44ECF671-5866-4A25-8CB9-ED4C4320F0DE}" type="presParOf" srcId="{95E4859F-2D74-422E-BEF3-DB0ECFC6E4CD}" destId="{D0B0F877-B187-401B-8972-C01BC6DBCEAC}" srcOrd="0" destOrd="0" presId="urn:microsoft.com/office/officeart/2005/8/layout/venn2"/>
    <dgm:cxn modelId="{E03FD8E3-91F5-4FBA-A9BD-1E0085DAEEB9}" type="presParOf" srcId="{95E4859F-2D74-422E-BEF3-DB0ECFC6E4CD}" destId="{5B9B0ABA-2D6B-486A-9919-A35DB45D94EB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6E3DCA-747D-4F05-8762-740F2F21A443}">
      <dsp:nvSpPr>
        <dsp:cNvPr id="0" name=""/>
        <dsp:cNvSpPr/>
      </dsp:nvSpPr>
      <dsp:spPr>
        <a:xfrm>
          <a:off x="792081" y="-805"/>
          <a:ext cx="5760652" cy="551723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Экспертная система управления качеством образования</a:t>
          </a:r>
          <a:endParaRPr lang="ru-RU" sz="1200" b="1" kern="1200" dirty="0"/>
        </a:p>
      </dsp:txBody>
      <dsp:txXfrm>
        <a:off x="2867068" y="275056"/>
        <a:ext cx="1610678" cy="827584"/>
      </dsp:txXfrm>
    </dsp:sp>
    <dsp:sp modelId="{E27956D1-82D2-492F-836B-43532D680312}">
      <dsp:nvSpPr>
        <dsp:cNvPr id="0" name=""/>
        <dsp:cNvSpPr/>
      </dsp:nvSpPr>
      <dsp:spPr>
        <a:xfrm>
          <a:off x="1224125" y="1101029"/>
          <a:ext cx="4896565" cy="441700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Интегрированная автоматизированная система управления общеобразовательной организацией </a:t>
          </a:r>
          <a:br>
            <a:rPr lang="ru-RU" sz="1200" b="1" kern="1200" dirty="0" smtClean="0"/>
          </a:br>
          <a:r>
            <a:rPr lang="ru-RU" sz="1200" b="1" kern="1200" dirty="0" smtClean="0"/>
            <a:t>(ИАСУ ОУ) </a:t>
          </a:r>
          <a:endParaRPr lang="ru-RU" sz="1200" b="1" kern="1200" dirty="0"/>
        </a:p>
      </dsp:txBody>
      <dsp:txXfrm>
        <a:off x="2816733" y="1366050"/>
        <a:ext cx="1711349" cy="795061"/>
      </dsp:txXfrm>
    </dsp:sp>
    <dsp:sp modelId="{F33DF493-5AA3-4782-A8EA-5A57012BF26D}">
      <dsp:nvSpPr>
        <dsp:cNvPr id="0" name=""/>
        <dsp:cNvSpPr/>
      </dsp:nvSpPr>
      <dsp:spPr>
        <a:xfrm>
          <a:off x="1971936" y="2433088"/>
          <a:ext cx="3356650" cy="308414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Многоуровневая система управления качеством образования (МСОКО)</a:t>
          </a:r>
          <a:endParaRPr lang="ru-RU" sz="1200" b="1" kern="1200" dirty="0"/>
        </a:p>
      </dsp:txBody>
      <dsp:txXfrm>
        <a:off x="2868162" y="2664399"/>
        <a:ext cx="1564199" cy="693932"/>
      </dsp:txXfrm>
    </dsp:sp>
    <dsp:sp modelId="{D0B0F877-B187-401B-8972-C01BC6DBCEAC}">
      <dsp:nvSpPr>
        <dsp:cNvPr id="0" name=""/>
        <dsp:cNvSpPr/>
      </dsp:nvSpPr>
      <dsp:spPr>
        <a:xfrm>
          <a:off x="2547974" y="3682752"/>
          <a:ext cx="2204553" cy="183447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Сетевой город.</a:t>
          </a:r>
          <a:br>
            <a:rPr lang="ru-RU" sz="1200" b="1" kern="1200" dirty="0" smtClean="0"/>
          </a:br>
          <a:r>
            <a:rPr lang="ru-RU" sz="1200" b="1" kern="1200" dirty="0" smtClean="0"/>
            <a:t>Образование </a:t>
          </a:r>
          <a:br>
            <a:rPr lang="ru-RU" sz="1200" b="1" kern="1200" dirty="0" smtClean="0"/>
          </a:br>
          <a:r>
            <a:rPr lang="ru-RU" sz="1200" b="1" kern="1200" dirty="0" smtClean="0"/>
            <a:t>(СГО)</a:t>
          </a:r>
          <a:endParaRPr lang="ru-RU" sz="1200" b="1" kern="1200" dirty="0"/>
        </a:p>
      </dsp:txBody>
      <dsp:txXfrm>
        <a:off x="2870823" y="4141372"/>
        <a:ext cx="1558854" cy="917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8060-5B9B-460C-8483-6871999EF4C6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DB26-5D68-44C0-8E53-ACBE405766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8060-5B9B-460C-8483-6871999EF4C6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DB26-5D68-44C0-8E53-ACBE405766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8060-5B9B-460C-8483-6871999EF4C6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DB26-5D68-44C0-8E53-ACBE405766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8060-5B9B-460C-8483-6871999EF4C6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DB26-5D68-44C0-8E53-ACBE405766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8060-5B9B-460C-8483-6871999EF4C6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DB26-5D68-44C0-8E53-ACBE405766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8060-5B9B-460C-8483-6871999EF4C6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DB26-5D68-44C0-8E53-ACBE405766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8060-5B9B-460C-8483-6871999EF4C6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DB26-5D68-44C0-8E53-ACBE405766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8060-5B9B-460C-8483-6871999EF4C6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DB26-5D68-44C0-8E53-ACBE405766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8060-5B9B-460C-8483-6871999EF4C6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DB26-5D68-44C0-8E53-ACBE405766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8060-5B9B-460C-8483-6871999EF4C6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DB26-5D68-44C0-8E53-ACBE405766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88060-5B9B-460C-8483-6871999EF4C6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DB26-5D68-44C0-8E53-ACBE405766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88060-5B9B-460C-8483-6871999EF4C6}" type="datetimeFigureOut">
              <a:rPr lang="ru-RU" smtClean="0"/>
              <a:pPr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BDB26-5D68-44C0-8E53-ACBE4057661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005064"/>
            <a:ext cx="7772400" cy="230425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Наименование проекта: </a:t>
            </a:r>
            <a:b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«Управление качеством образования </a:t>
            </a:r>
            <a:b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образовательной организации </a:t>
            </a:r>
            <a:b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основе информационных технологий»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32656"/>
            <a:ext cx="6400800" cy="1008112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Муниципальное общеобразовательное учреждение </a:t>
            </a:r>
            <a:b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средняя общеобразовательная школа №76 </a:t>
            </a:r>
            <a:b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углубленным изучением отдельных предметов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Учитель\Desktop\B862c71de9f945898b8932e17cae992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8064896" cy="2477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2232248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оптимизация образовательного процесса и повышение качества образования путём совершенствования системы управления качеством образования и взаимодействия его участников с помощью автоматической системы управления качеством образования на основе индивидуальных образовательных траекторий учащихся и педагогов;</a:t>
            </a:r>
          </a:p>
          <a:p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оптимизация управленческих процедур и решений с постепенным переходом к автоматической отчетности;</a:t>
            </a:r>
          </a:p>
          <a:p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оптимизация прямых затрат на содержание здания, образовательную деятельность.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67544" y="4581128"/>
            <a:ext cx="8229600" cy="1540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67544" y="4509120"/>
            <a:ext cx="8229600" cy="1540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39552" y="3356992"/>
            <a:ext cx="8229600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ПЛАНИРУЕМЫЕ РЕЗУЛЬТАТЫ</a:t>
            </a: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323528" y="4293096"/>
            <a:ext cx="8589640" cy="2160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Снижение аудиторной нагрузки  (до 40%) при одновременном повышении качества образования (10%) и улучшения показателей здоровья, социализации  учащихся (10%).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 является полностью локализуемым, масштабируемым, предусматривающим распространение инновационного педагогического опыта в образовательных учреждениях Свердловской области и России в целом различными способами, в том числе, через Интернет.</a:t>
            </a:r>
          </a:p>
        </p:txBody>
      </p:sp>
      <p:pic>
        <p:nvPicPr>
          <p:cNvPr id="12" name="Picture 4" descr="&amp;Kcy;&amp;acy;&amp;rcy;&amp;tcy;&amp;icy;&amp;ncy;&amp;kcy;&amp;icy; &amp;pcy;&amp;ocy; &amp;zcy;&amp;acy;&amp;pcy;&amp;rcy;&amp;ocy;&amp;scy;&amp;ucy; &amp;scy;&amp;tcy;&amp;rcy;&amp;iecy;&amp;lcy;&amp;kcy;&amp;a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404664"/>
            <a:ext cx="720080" cy="720080"/>
          </a:xfrm>
          <a:prstGeom prst="rect">
            <a:avLst/>
          </a:prstGeom>
          <a:noFill/>
        </p:spPr>
      </p:pic>
      <p:pic>
        <p:nvPicPr>
          <p:cNvPr id="13" name="Picture 4" descr="&amp;Kcy;&amp;acy;&amp;rcy;&amp;tcy;&amp;icy;&amp;ncy;&amp;kcy;&amp;icy; &amp;pcy;&amp;ocy; &amp;zcy;&amp;acy;&amp;pcy;&amp;rcy;&amp;ocy;&amp;scy;&amp;ucy; &amp;scy;&amp;tcy;&amp;rcy;&amp;iecy;&amp;lcy;&amp;kcy;&amp;a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717032"/>
            <a:ext cx="720080" cy="720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95536" y="620688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РЕСУРСЫ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67544" y="4581128"/>
            <a:ext cx="8229600" cy="1540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67544" y="4509120"/>
            <a:ext cx="8229600" cy="1540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251520" y="1412776"/>
            <a:ext cx="8640960" cy="5328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Процесс внедрения ИАСУ ОУ (а далее экспертных систем на основе образовательных траекторий обучаемых) с целью управления качеством в систему образования в Свердловской области в значительной степени зависит от того, насколько полно будут использованы имеющиеся на всех уровнях ресурсы.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Ресурсы - это не только финансовые средства. 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Любая организация характеризуется различными видами ресурсов:</a:t>
            </a:r>
          </a:p>
          <a:p>
            <a:pPr lvl="1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материальными (технико-технологическими);</a:t>
            </a:r>
          </a:p>
          <a:p>
            <a:pPr lvl="1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экономическими (финансовыми);</a:t>
            </a:r>
          </a:p>
          <a:p>
            <a:pPr lvl="1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человеческими (кадровыми);</a:t>
            </a:r>
          </a:p>
          <a:p>
            <a:pPr lvl="1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информационными;</a:t>
            </a:r>
          </a:p>
          <a:p>
            <a:pPr lvl="1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организационными и др.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успешного внедрения ИАСУ ОУ в систему образования необходимо выполнить анализ ресурсного обеспечения проекта внедрения. Методические рекомендации по внедрению ИАСУ ОУ в систему образования Свердловской области будут разработаны с учетом имеющегося (или требуемого) ресурсного обеспечения.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 descr="&amp;Kcy;&amp;acy;&amp;rcy;&amp;tcy;&amp;icy;&amp;ncy;&amp;kcy;&amp;icy; &amp;pcy;&amp;ocy; &amp;zcy;&amp;acy;&amp;pcy;&amp;rcy;&amp;ocy;&amp;scy;&amp;ucy; &amp;scy;&amp;tcy;&amp;rcy;&amp;iecy;&amp;lcy;&amp;kcy;&amp;a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764704"/>
            <a:ext cx="720080" cy="720080"/>
          </a:xfrm>
          <a:prstGeom prst="rect">
            <a:avLst/>
          </a:prstGeom>
          <a:noFill/>
        </p:spPr>
      </p:pic>
      <p:pic>
        <p:nvPicPr>
          <p:cNvPr id="9" name="Picture 4" descr="&amp;Kcy;&amp;acy;&amp;rcy;&amp;tcy;&amp;icy;&amp;ncy;&amp;kcy;&amp;icy; &amp;pcy;&amp;ocy; &amp;zcy;&amp;acy;&amp;pcy;&amp;rcy;&amp;ocy;&amp;scy;&amp;ucy; &amp;scy;&amp;tcy;&amp;rcy;&amp;iecy;&amp;lcy;&amp;kcy;&amp;a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5292080" y="4293096"/>
            <a:ext cx="720080" cy="720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71600" y="1340768"/>
          <a:ext cx="7344816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83968" y="5301208"/>
            <a:ext cx="49618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827584" y="0"/>
            <a:ext cx="7772400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Схема преобразования СГО в экспертную систему управления качеством образования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266</Words>
  <Application>Microsoft Office PowerPoint</Application>
  <PresentationFormat>Экран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Наименование проекта:  «Управление качеством образования  образовательной организации  на основе информационных технологий»</vt:lpstr>
      <vt:lpstr>ЦЕЛИ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Учитель</cp:lastModifiedBy>
  <cp:revision>65</cp:revision>
  <dcterms:created xsi:type="dcterms:W3CDTF">2015-12-22T08:19:27Z</dcterms:created>
  <dcterms:modified xsi:type="dcterms:W3CDTF">2016-02-25T09:25:25Z</dcterms:modified>
</cp:coreProperties>
</file>