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71" r:id="rId2"/>
    <p:sldId id="307" r:id="rId3"/>
    <p:sldId id="305" r:id="rId4"/>
    <p:sldId id="309" r:id="rId5"/>
    <p:sldId id="302" r:id="rId6"/>
    <p:sldId id="304" r:id="rId7"/>
    <p:sldId id="308" r:id="rId8"/>
    <p:sldId id="310" r:id="rId9"/>
    <p:sldId id="311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97" autoAdjust="0"/>
    <p:restoredTop sz="94643" autoAdjust="0"/>
  </p:normalViewPr>
  <p:slideViewPr>
    <p:cSldViewPr>
      <p:cViewPr varScale="1">
        <p:scale>
          <a:sx n="102" d="100"/>
          <a:sy n="102" d="100"/>
        </p:scale>
        <p:origin x="-122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E7CC78-6917-465F-A5F1-BB36E6F81B68}" type="datetimeFigureOut">
              <a:rPr lang="ru-RU" smtClean="0"/>
              <a:pPr/>
              <a:t>29.11.2019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8B30FC-9682-43ED-9A60-128690AFBF4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8B30FC-9682-43ED-9A60-128690AFBF4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64241-30F1-42D5-BF7F-0366211260C0}" type="datetimeFigureOut">
              <a:rPr lang="ru-RU" smtClean="0"/>
              <a:pPr/>
              <a:t>29.11.2019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396B1-4204-4725-9761-50BFF869F6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64241-30F1-42D5-BF7F-0366211260C0}" type="datetimeFigureOut">
              <a:rPr lang="ru-RU" smtClean="0"/>
              <a:pPr/>
              <a:t>29.11.2019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396B1-4204-4725-9761-50BFF869F6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64241-30F1-42D5-BF7F-0366211260C0}" type="datetimeFigureOut">
              <a:rPr lang="ru-RU" smtClean="0"/>
              <a:pPr/>
              <a:t>29.11.2019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396B1-4204-4725-9761-50BFF869F6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64241-30F1-42D5-BF7F-0366211260C0}" type="datetimeFigureOut">
              <a:rPr lang="ru-RU" smtClean="0"/>
              <a:pPr/>
              <a:t>29.11.2019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396B1-4204-4725-9761-50BFF869F6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64241-30F1-42D5-BF7F-0366211260C0}" type="datetimeFigureOut">
              <a:rPr lang="ru-RU" smtClean="0"/>
              <a:pPr/>
              <a:t>29.11.2019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396B1-4204-4725-9761-50BFF869F6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64241-30F1-42D5-BF7F-0366211260C0}" type="datetimeFigureOut">
              <a:rPr lang="ru-RU" smtClean="0"/>
              <a:pPr/>
              <a:t>29.11.2019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396B1-4204-4725-9761-50BFF869F6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64241-30F1-42D5-BF7F-0366211260C0}" type="datetimeFigureOut">
              <a:rPr lang="ru-RU" smtClean="0"/>
              <a:pPr/>
              <a:t>29.11.2019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396B1-4204-4725-9761-50BFF869F6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64241-30F1-42D5-BF7F-0366211260C0}" type="datetimeFigureOut">
              <a:rPr lang="ru-RU" smtClean="0"/>
              <a:pPr/>
              <a:t>29.11.2019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396B1-4204-4725-9761-50BFF869F6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64241-30F1-42D5-BF7F-0366211260C0}" type="datetimeFigureOut">
              <a:rPr lang="ru-RU" smtClean="0"/>
              <a:pPr/>
              <a:t>29.11.2019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396B1-4204-4725-9761-50BFF869F6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64241-30F1-42D5-BF7F-0366211260C0}" type="datetimeFigureOut">
              <a:rPr lang="ru-RU" smtClean="0"/>
              <a:pPr/>
              <a:t>29.11.2019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396B1-4204-4725-9761-50BFF869F6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64241-30F1-42D5-BF7F-0366211260C0}" type="datetimeFigureOut">
              <a:rPr lang="ru-RU" smtClean="0"/>
              <a:pPr/>
              <a:t>29.11.2019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396B1-4204-4725-9761-50BFF869F6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A64241-30F1-42D5-BF7F-0366211260C0}" type="datetimeFigureOut">
              <a:rPr lang="ru-RU" smtClean="0"/>
              <a:pPr/>
              <a:t>29.11.2019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D396B1-4204-4725-9761-50BFF869F6D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4077072"/>
            <a:ext cx="7772400" cy="259228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ИСКУССТВЕННЫЙ ИНТЕЛЛЕКТ </a:t>
            </a:r>
            <a:b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УПРАВЛЕНИИ ШКОЛОЙ</a:t>
            </a:r>
            <a:r>
              <a:rPr lang="en-US" sz="6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6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Екатеринбург 2019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332656"/>
            <a:ext cx="6400800" cy="1008112"/>
          </a:xfrm>
        </p:spPr>
        <p:txBody>
          <a:bodyPr>
            <a:normAutofit fontScale="92500"/>
          </a:bodyPr>
          <a:lstStyle/>
          <a:p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автономное общеобразовательное 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учреждение </a:t>
            </a:r>
            <a:b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средняя общеобразовательная школа №76 </a:t>
            </a:r>
            <a:b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 углубленным изучением отдельных предметов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Учитель\Desktop\B862c71de9f945898b8932e17cae99259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95536" y="1484784"/>
            <a:ext cx="8064896" cy="24775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ИСКУССТВЕННАЯ НЕЙРОННАЯ СЕТЬ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547260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Искусственная нейронная сеть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(ИНС) — 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математическая 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модель, а также её 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программное </a:t>
            </a:r>
            <a:b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или 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аппаратное воплощение, 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построенная по </a:t>
            </a:r>
            <a:b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принципу 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организации и 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функционирования </a:t>
            </a:r>
            <a:b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биологических нейронных 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сетей — 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сетей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нервных клеток живого организма. </a:t>
            </a:r>
            <a:endParaRPr lang="ru-RU" sz="18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endParaRPr lang="ru-RU" sz="14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ИНС представляет собой систему 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соединённых 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взаимодействующих 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между 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собой простых процессоров (искусственных нейронов). 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Каждый 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процессор подобной сети имеет дело только с сигналами, которые он периодически получает, и сигналами, которые он периодически посылает другим процессорам. 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Будучи 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соединёнными в достаточно большую сеть с управляемым взаимодействием, такие по отдельности простые процессоры вместе способны выполнять довольно сложные задачи. </a:t>
            </a:r>
            <a:endParaRPr lang="ru-RU" sz="18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endParaRPr lang="ru-RU" sz="14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Нейронная сеть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один из способов реализации 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искусственного интеллекта (ИИ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В 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разработке ИИ существует обширная область — 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машинное обучение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Она изучает методы построения алгоритмов, способных самостоятельно обучаться. </a:t>
            </a:r>
            <a:endParaRPr lang="ru-RU" sz="1800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1340768"/>
            <a:ext cx="2641557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ИСКУССТВЕННЫЙ ИНТЕЛЛЕКТ </a:t>
            </a:r>
            <a:b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ОБРАЗОВАНИИ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Искусственный интеллект (ИИ) способен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создать для каждого обучающегося уникальный план развития, который учитывает способности и интересы ученика,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максимально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эффективно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реализует его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потенциал. </a:t>
            </a:r>
            <a:endParaRPr lang="ru-RU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ИИ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беспристрастен при оценивании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или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проверке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заданий, он может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только обучать автономно от учителя, но и помогать ему.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НАЦИОНАЛЬНАЯ СТРАТЕГИЯ РАЗВИТИЯ ИИ ДО 2030 ГОДА</a:t>
            </a:r>
            <a:endParaRPr lang="ru-RU" sz="32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marL="92075" indent="11113" algn="just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«Благодаря реализации Стратегии должны быть созданы условия для эффективного взаимодействия государства, организаций, в том числе научных, и граждан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сфере развития искусственного интеллекта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что позволит российским технологиям искусственного интеллекта занять значительную долю мирового рынка, — заявляется в документе. — Российская Федерация обладает существенным потенциалом для того, чтобы стать одним из международных лидеров в развитии и использовании технологий искусственного интеллекта. Этому способствуют высокий уровень базового физико-математического образования, сильная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естественно-научная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школа, наличие компетенций в области моделирования и программирования… Россия входит в десятку стран — лидеров по количеству научных публикаций по физике, математике, химии. Кроме того, в Российской Федерации сформировано активное и постоянно растущее сообщество специалистов по обработке данных с использованием ИИ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».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</a:t>
            </a:r>
            <a:endParaRPr lang="ru-RU" sz="2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1412776"/>
            <a:ext cx="8363272" cy="496855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lvl="0">
              <a:buFont typeface="Wingdings" pitchFamily="2" charset="2"/>
              <a:buChar char="ü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Оптимизация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образовательного процесса и повышение качества путём постепенного преобразования системы управления образованием с помощью  обучаемых нейронных сетей (слабый искусственный интеллект) в адаптивную систему;</a:t>
            </a:r>
          </a:p>
          <a:p>
            <a:pPr lvl="0">
              <a:buFont typeface="Wingdings" pitchFamily="2" charset="2"/>
              <a:buChar char="ü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оптимизация управленческих процедур и решений с переходом к автоматической отчетности;</a:t>
            </a:r>
          </a:p>
          <a:p>
            <a:pPr lvl="0">
              <a:buFont typeface="Wingdings" pitchFamily="2" charset="2"/>
              <a:buChar char="ü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оптимизация прямых затрат на содержание здания, образовательную деятельность.</a:t>
            </a:r>
          </a:p>
          <a:p>
            <a:pPr>
              <a:buFont typeface="Wingdings" pitchFamily="2" charset="2"/>
              <a:buChar char="ü"/>
            </a:pPr>
            <a:endParaRPr lang="ru-RU" dirty="0"/>
          </a:p>
        </p:txBody>
      </p:sp>
      <p:pic>
        <p:nvPicPr>
          <p:cNvPr id="5" name="Picture 5" descr="C:\Users\Учитель\Desktop\images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724128" y="404664"/>
            <a:ext cx="936104" cy="9361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79208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  <a:endParaRPr lang="ru-RU" sz="2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79512" y="980728"/>
            <a:ext cx="8784976" cy="561662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>
              <a:buFont typeface="Wingdings" pitchFamily="2" charset="2"/>
              <a:buChar char="ü"/>
            </a:pPr>
            <a:r>
              <a:rPr lang="ru-RU" sz="155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Изучение литературы и </a:t>
            </a:r>
            <a:r>
              <a:rPr lang="ru-RU" sz="155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Интернет-источников</a:t>
            </a:r>
            <a:r>
              <a:rPr lang="ru-RU" sz="155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 описанию основных принципов работы с нейронными сетями (слабый искусственный интеллект).</a:t>
            </a:r>
          </a:p>
          <a:p>
            <a:pPr lvl="0">
              <a:buFont typeface="Wingdings" pitchFamily="2" charset="2"/>
              <a:buChar char="ü"/>
            </a:pPr>
            <a:r>
              <a:rPr lang="ru-RU" sz="155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Изучение опыта (в том числе зарубежного) по созданию и применению систем управления образованием с помощью  искусственного интеллекта.</a:t>
            </a:r>
          </a:p>
          <a:p>
            <a:pPr lvl="0">
              <a:buFont typeface="Wingdings" pitchFamily="2" charset="2"/>
              <a:buChar char="ü"/>
            </a:pPr>
            <a:r>
              <a:rPr lang="ru-RU" sz="155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Взаимодействие с организациями-разработчиками образовательных платформ (в том числе на основе нейронных сетей (слабый искусственный интеллект))  с целью применения </a:t>
            </a:r>
            <a:r>
              <a:rPr lang="ru-RU" sz="155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контента</a:t>
            </a:r>
            <a:r>
              <a:rPr lang="ru-RU" sz="155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существующих систем обучения </a:t>
            </a:r>
            <a:r>
              <a:rPr lang="ru-RU" sz="155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ЯКласс</a:t>
            </a:r>
            <a:r>
              <a:rPr lang="ru-RU" sz="155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55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Яндекс.Просвещение</a:t>
            </a:r>
            <a:r>
              <a:rPr lang="ru-RU" sz="155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и др. в качестве «</a:t>
            </a:r>
            <a:r>
              <a:rPr lang="en-US" sz="155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Big Data</a:t>
            </a:r>
            <a:r>
              <a:rPr lang="ru-RU" sz="155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 для обучения нейронных сетей.</a:t>
            </a:r>
          </a:p>
          <a:p>
            <a:pPr lvl="0">
              <a:buFont typeface="Wingdings" pitchFamily="2" charset="2"/>
              <a:buChar char="ü"/>
            </a:pPr>
            <a:r>
              <a:rPr lang="ru-RU" sz="155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Создание нормативной правовой базы по применению искусственного интеллекта в образовательном процессе. </a:t>
            </a:r>
          </a:p>
          <a:p>
            <a:pPr lvl="0">
              <a:buFont typeface="Wingdings" pitchFamily="2" charset="2"/>
              <a:buChar char="ü"/>
            </a:pPr>
            <a:r>
              <a:rPr lang="ru-RU" sz="155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Создание образовательных запросов</a:t>
            </a:r>
            <a:r>
              <a:rPr lang="ru-RU" sz="155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5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 системе управления образованием с учетом индивидуальных особенностей учащихся в форме технических заданий для организаций-разработчиков (начальный уровень).</a:t>
            </a:r>
          </a:p>
          <a:p>
            <a:pPr lvl="0">
              <a:buFont typeface="Wingdings" pitchFamily="2" charset="2"/>
              <a:buChar char="ü"/>
            </a:pPr>
            <a:r>
              <a:rPr lang="ru-RU" sz="155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Подготовительные работы. Обучение и подготовка административных и педагогических работников к выполнению работ по обучению нейронных сетей (слабый искусственный интеллект): определение уровня сложности новых задач и переопределения уже существующих на основе самообучения системы при помощи учителя.</a:t>
            </a:r>
          </a:p>
          <a:p>
            <a:pPr lvl="0">
              <a:buFont typeface="Wingdings" pitchFamily="2" charset="2"/>
              <a:buChar char="ü"/>
            </a:pPr>
            <a:r>
              <a:rPr lang="ru-RU" sz="155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Организация обратной связи и сотрудничество с разработчиками дружественной цифровой платформы, реализующей разработанный комплекс алгоритмов с целью его совершенствования и повышения качества.</a:t>
            </a:r>
          </a:p>
          <a:p>
            <a:pPr lvl="0">
              <a:buFont typeface="Wingdings" pitchFamily="2" charset="2"/>
              <a:buChar char="ü"/>
            </a:pPr>
            <a:r>
              <a:rPr lang="ru-RU" sz="155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Диссеминация инновационного опыта управленческой деятельности на всех уровнях взаимодействия педагогического сообщества</a:t>
            </a:r>
            <a:r>
              <a:rPr lang="ru-RU" sz="155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55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ШКОЛА НАВЫКОВ  21 ВЕКА</a:t>
            </a:r>
            <a:endParaRPr lang="ru-RU" sz="40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Выполнение проекта предполагает создание гибкой модели для обеспечения формирования навыков 21 века и воспитания обучаемых согласно требованиям новых ФГОС.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2924944"/>
            <a:ext cx="6408712" cy="3665657"/>
          </a:xfrm>
          <a:prstGeom prst="rect">
            <a:avLst/>
          </a:prstGeom>
          <a:ln w="25400" cap="flat" cmpd="sng" algn="ctr">
            <a:noFill/>
            <a:prstDash val="solid"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ПРИВЛЕЧЕНИЕ СПЕЦИАЛИСТОВ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484784"/>
            <a:ext cx="4680520" cy="489654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177800" indent="-177800">
              <a:buFont typeface="Wingdings" pitchFamily="2" charset="2"/>
              <a:buChar char="ü"/>
            </a:pPr>
            <a:r>
              <a:rPr lang="ru-RU" sz="21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Основной нерешенной пока задачей по реализации проекта является привлечение специалистов – разработчиков ПО на основе нейронных сетей (слабый искусственный интеллект).</a:t>
            </a:r>
          </a:p>
          <a:p>
            <a:pPr marL="177800" indent="-177800">
              <a:buFont typeface="Wingdings" pitchFamily="2" charset="2"/>
              <a:buChar char="ü"/>
            </a:pPr>
            <a:r>
              <a:rPr lang="ru-RU" sz="21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Необходимо организовать интеграцию образовательного </a:t>
            </a:r>
            <a:r>
              <a:rPr lang="ru-RU" sz="21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контента</a:t>
            </a:r>
            <a:r>
              <a:rPr lang="ru-RU" sz="21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 основе нейронных сетей в СГО с помощью иных разработчиков, например, команды </a:t>
            </a:r>
            <a:r>
              <a:rPr lang="ru-RU" sz="21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Яндекс.Учебник</a:t>
            </a:r>
            <a:r>
              <a:rPr lang="ru-RU" sz="21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1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ЯКласс</a:t>
            </a:r>
            <a:r>
              <a:rPr lang="ru-RU" sz="21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(проект </a:t>
            </a:r>
            <a:r>
              <a:rPr lang="ru-RU" sz="21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Сколково</a:t>
            </a:r>
            <a:r>
              <a:rPr lang="ru-RU" sz="21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). При наличии соответствующего финансирования это вполне решаемая задача.</a:t>
            </a:r>
            <a:endParaRPr lang="ru-RU" sz="21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C:\Users\Учитель\Desktop\news_4267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1556792"/>
            <a:ext cx="3657600" cy="2438400"/>
          </a:xfrm>
          <a:prstGeom prst="rect">
            <a:avLst/>
          </a:prstGeom>
          <a:noFill/>
        </p:spPr>
      </p:pic>
      <p:pic>
        <p:nvPicPr>
          <p:cNvPr id="3077" name="Picture 5" descr="C:\Users\Учитель\Desktop\Depositphotos_163607278_l_20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4149080"/>
            <a:ext cx="3672408" cy="22097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ПЕРВЫЕ ШАГИ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92075" indent="11113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Реализация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проекта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коллективом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МАОУ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СОШ №76 г. Екатеринбурга – лишь первые шаги по созданию адаптивной системы управления образованием на основе нейронных сетей (слабый искусственный интеллект), способ заинтересовать и озадачить новым образовательным проектом технологические компании России, занимающиеся разработками в области нейронных сетей. </a:t>
            </a:r>
            <a:endParaRPr lang="ru-RU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098" name="Picture 2" descr="C:\Users\Учитель\Desktop\L655ca279f8f9150276b68dd50ec8da8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2320" y="188640"/>
            <a:ext cx="1133475" cy="1333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944</TotalTime>
  <Words>303</Words>
  <Application>Microsoft Office PowerPoint</Application>
  <PresentationFormat>Экран (4:3)</PresentationFormat>
  <Paragraphs>34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ИСКУССТВЕННЫЙ ИНТЕЛЛЕКТ  В УПРАВЛЕНИИ ШКОЛОЙ  Екатеринбург 2019</vt:lpstr>
      <vt:lpstr>ИСКУССТВЕННАЯ НЕЙРОННАЯ СЕТЬ</vt:lpstr>
      <vt:lpstr>ИСКУССТВЕННЫЙ ИНТЕЛЛЕКТ  В ОБРАЗОВАНИИ</vt:lpstr>
      <vt:lpstr>НАЦИОНАЛЬНАЯ СТРАТЕГИЯ РАЗВИТИЯ ИИ ДО 2030 ГОДА</vt:lpstr>
      <vt:lpstr>ЦЕЛИ</vt:lpstr>
      <vt:lpstr>ЗАДАЧИ</vt:lpstr>
      <vt:lpstr>ШКОЛА НАВЫКОВ  21 ВЕКА</vt:lpstr>
      <vt:lpstr>ПРИВЛЕЧЕНИЕ СПЕЦИАЛИСТОВ</vt:lpstr>
      <vt:lpstr>ПЕРВЫЕ ШАГИ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Учитель</dc:creator>
  <cp:lastModifiedBy>Учитель</cp:lastModifiedBy>
  <cp:revision>111</cp:revision>
  <dcterms:created xsi:type="dcterms:W3CDTF">2016-04-21T03:25:32Z</dcterms:created>
  <dcterms:modified xsi:type="dcterms:W3CDTF">2019-11-29T16:26:24Z</dcterms:modified>
</cp:coreProperties>
</file>