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  <p:sldMasterId id="2147483768" r:id="rId2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 cap="none" spc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5D24-D654-468B-8B2F-69C752A715C5}" type="datetimeFigureOut">
              <a:rPr lang="ru-RU" smtClean="0"/>
              <a:t>21.02.2019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B856-BC7B-4F96-A3DA-90FB698BD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4867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5D24-D654-468B-8B2F-69C752A715C5}" type="datetimeFigureOut">
              <a:rPr lang="ru-RU" smtClean="0"/>
              <a:t>21.02.2019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B856-BC7B-4F96-A3DA-90FB698BD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5895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5D24-D654-468B-8B2F-69C752A715C5}" type="datetimeFigureOut">
              <a:rPr lang="ru-RU" smtClean="0"/>
              <a:t>21.02.2019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B856-BC7B-4F96-A3DA-90FB698BD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348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CFB5D24-D654-468B-8B2F-69C752A715C5}" type="datetimeFigureOut">
              <a:rPr lang="ru-RU" smtClean="0"/>
              <a:t>21.02.2019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70CB856-BC7B-4F96-A3DA-90FB698BD594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457182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5D24-D654-468B-8B2F-69C752A715C5}" type="datetimeFigureOut">
              <a:rPr lang="ru-RU" smtClean="0"/>
              <a:t>21.02.2019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B856-BC7B-4F96-A3DA-90FB698BD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6761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CFB5D24-D654-468B-8B2F-69C752A715C5}" type="datetimeFigureOut">
              <a:rPr lang="ru-RU" smtClean="0"/>
              <a:t>21.02.2019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70CB856-BC7B-4F96-A3DA-90FB698BD594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7439836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5D24-D654-468B-8B2F-69C752A715C5}" type="datetimeFigureOut">
              <a:rPr lang="ru-RU" smtClean="0"/>
              <a:t>21.02.2019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B856-BC7B-4F96-A3DA-90FB698BD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310568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5D24-D654-468B-8B2F-69C752A715C5}" type="datetimeFigureOut">
              <a:rPr lang="ru-RU" smtClean="0"/>
              <a:t>21.02.2019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B856-BC7B-4F96-A3DA-90FB698BD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729237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5D24-D654-468B-8B2F-69C752A715C5}" type="datetimeFigureOut">
              <a:rPr lang="ru-RU" smtClean="0"/>
              <a:t>21.02.2019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B856-BC7B-4F96-A3DA-90FB698BD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12075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5D24-D654-468B-8B2F-69C752A715C5}" type="datetimeFigureOut">
              <a:rPr lang="ru-RU" smtClean="0"/>
              <a:t>21.02.2019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B856-BC7B-4F96-A3DA-90FB698BD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75775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FCFB5D24-D654-468B-8B2F-69C752A715C5}" type="datetimeFigureOut">
              <a:rPr lang="ru-RU" smtClean="0"/>
              <a:t>21.02.2019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D70CB856-BC7B-4F96-A3DA-90FB698BD59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335340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18415" cmpd="sng">
                  <a:solidFill>
                    <a:srgbClr val="0066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n>
                  <a:noFill/>
                </a:ln>
                <a:solidFill>
                  <a:srgbClr val="0000CC"/>
                </a:solidFill>
              </a:defRPr>
            </a:lvl1pPr>
            <a:lvl2pPr>
              <a:defRPr>
                <a:ln>
                  <a:noFill/>
                </a:ln>
                <a:solidFill>
                  <a:srgbClr val="0000CC"/>
                </a:solidFill>
              </a:defRPr>
            </a:lvl2pPr>
            <a:lvl3pPr>
              <a:defRPr>
                <a:ln>
                  <a:noFill/>
                </a:ln>
                <a:solidFill>
                  <a:srgbClr val="0000CC"/>
                </a:solidFill>
              </a:defRPr>
            </a:lvl3pPr>
            <a:lvl4pPr>
              <a:defRPr>
                <a:ln>
                  <a:noFill/>
                </a:ln>
                <a:solidFill>
                  <a:srgbClr val="0000CC"/>
                </a:solidFill>
              </a:defRPr>
            </a:lvl4pPr>
            <a:lvl5pPr>
              <a:defRPr>
                <a:ln>
                  <a:noFill/>
                </a:ln>
                <a:solidFill>
                  <a:srgbClr val="0000CC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5D24-D654-468B-8B2F-69C752A715C5}" type="datetimeFigureOut">
              <a:rPr lang="ru-RU" smtClean="0"/>
              <a:t>21.02.2019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B856-BC7B-4F96-A3DA-90FB698BD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808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FCFB5D24-D654-468B-8B2F-69C752A715C5}" type="datetimeFigureOut">
              <a:rPr lang="ru-RU" smtClean="0"/>
              <a:t>21.02.2019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D70CB856-BC7B-4F96-A3DA-90FB698BD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3479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5D24-D654-468B-8B2F-69C752A715C5}" type="datetimeFigureOut">
              <a:rPr lang="ru-RU" smtClean="0"/>
              <a:t>21.02.2019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B856-BC7B-4F96-A3DA-90FB698BD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5552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5D24-D654-468B-8B2F-69C752A715C5}" type="datetimeFigureOut">
              <a:rPr lang="ru-RU" smtClean="0"/>
              <a:t>21.02.2019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B856-BC7B-4F96-A3DA-90FB698BD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2181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5D24-D654-468B-8B2F-69C752A715C5}" type="datetimeFigureOut">
              <a:rPr lang="ru-RU" smtClean="0"/>
              <a:t>21.02.2019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B856-BC7B-4F96-A3DA-90FB698BD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0021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5D24-D654-468B-8B2F-69C752A715C5}" type="datetimeFigureOut">
              <a:rPr lang="ru-RU" smtClean="0"/>
              <a:t>21.02.2019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B856-BC7B-4F96-A3DA-90FB698BD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248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5D24-D654-468B-8B2F-69C752A715C5}" type="datetimeFigureOut">
              <a:rPr lang="ru-RU" smtClean="0"/>
              <a:t>21.02.2019</a:t>
            </a:fld>
            <a:endParaRPr lang="ru-RU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B856-BC7B-4F96-A3DA-90FB698BD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2259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5D24-D654-468B-8B2F-69C752A715C5}" type="datetimeFigureOut">
              <a:rPr lang="ru-RU" smtClean="0"/>
              <a:t>21.02.2019</a:t>
            </a:fld>
            <a:endParaRPr lang="ru-RU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B856-BC7B-4F96-A3DA-90FB698BD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523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5D24-D654-468B-8B2F-69C752A715C5}" type="datetimeFigureOut">
              <a:rPr lang="ru-RU" smtClean="0"/>
              <a:t>21.02.2019</a:t>
            </a:fld>
            <a:endParaRPr lang="ru-RU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B856-BC7B-4F96-A3DA-90FB698BD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3670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5D24-D654-468B-8B2F-69C752A715C5}" type="datetimeFigureOut">
              <a:rPr lang="ru-RU" smtClean="0"/>
              <a:t>21.02.2019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B856-BC7B-4F96-A3DA-90FB698BD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004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5D24-D654-468B-8B2F-69C752A715C5}" type="datetimeFigureOut">
              <a:rPr lang="ru-RU" smtClean="0"/>
              <a:t>21.02.2019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B856-BC7B-4F96-A3DA-90FB698BD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718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B5D24-D654-468B-8B2F-69C752A715C5}" type="datetimeFigureOut">
              <a:rPr lang="ru-RU" smtClean="0"/>
              <a:t>21.02.2019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0CB856-BC7B-4F96-A3DA-90FB698BD594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12192000" cy="7010400"/>
          </a:xfrm>
          <a:prstGeom prst="rect">
            <a:avLst/>
          </a:prstGeom>
          <a:gradFill flip="none" rotWithShape="1">
            <a:gsLst>
              <a:gs pos="100000">
                <a:srgbClr val="03D4A8">
                  <a:alpha val="18000"/>
                </a:srgbClr>
              </a:gs>
              <a:gs pos="25000">
                <a:srgbClr val="21D6E0">
                  <a:alpha val="23000"/>
                </a:srgbClr>
              </a:gs>
              <a:gs pos="75000">
                <a:srgbClr val="0087E6">
                  <a:alpha val="25000"/>
                </a:srgbClr>
              </a:gs>
              <a:gs pos="100000">
                <a:srgbClr val="005CBF">
                  <a:alpha val="25999"/>
                </a:srgbClr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 sz="1800"/>
          </a:p>
        </p:txBody>
      </p:sp>
    </p:spTree>
    <p:extLst>
      <p:ext uri="{BB962C8B-B14F-4D97-AF65-F5344CB8AC3E}">
        <p14:creationId xmlns:p14="http://schemas.microsoft.com/office/powerpoint/2010/main" val="2685314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CFB5D24-D654-468B-8B2F-69C752A715C5}" type="datetimeFigureOut">
              <a:rPr lang="ru-RU" smtClean="0"/>
              <a:t>21.02.2019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0CB856-BC7B-4F96-A3DA-90FB698BD59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30011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201295"/>
          </a:xfrm>
        </p:spPr>
        <p:txBody>
          <a:bodyPr>
            <a:normAutofit/>
          </a:bodyPr>
          <a:lstStyle/>
          <a:p>
            <a:r>
              <a:rPr lang="ru-RU" dirty="0">
                <a:latin typeface="Segoe UI" panose="020B0502040204020203" pitchFamily="34" charset="0"/>
                <a:cs typeface="Segoe UI" panose="020B0502040204020203" pitchFamily="34" charset="0"/>
              </a:rPr>
              <a:t>Языки программирования и их синтаксис</a:t>
            </a:r>
            <a:r>
              <a:rPr lang="ru-RU" dirty="0" smtClean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  <a:endParaRPr lang="ru-RU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4076700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ru-RU" sz="2000" dirty="0">
                <a:latin typeface="Segoe UI" panose="020B0502040204020203" pitchFamily="34" charset="0"/>
                <a:cs typeface="Segoe UI" panose="020B0502040204020203" pitchFamily="34" charset="0"/>
              </a:rPr>
              <a:t>Разбор программ при помощи блок схем</a:t>
            </a:r>
            <a:r>
              <a:rPr lang="ru-RU" sz="3200" dirty="0" smtClean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3528814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3925" y="814648"/>
            <a:ext cx="10972799" cy="6043352"/>
          </a:xfrm>
        </p:spPr>
        <p:txBody>
          <a:bodyPr>
            <a:noAutofit/>
          </a:bodyPr>
          <a:lstStyle/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ru-RU" sz="2400" dirty="0">
                <a:latin typeface="Bahnschrift SemiLight SemiConde" panose="020B0502040204020203" pitchFamily="34" charset="0"/>
                <a:cs typeface="Segoe UI" panose="020B0502040204020203" pitchFamily="34" charset="0"/>
              </a:rPr>
              <a:t>Синтаксис записи </a:t>
            </a:r>
            <a:r>
              <a:rPr lang="ru-RU" sz="2400" dirty="0" smtClean="0">
                <a:latin typeface="Bahnschrift SemiLight SemiConde" panose="020B0502040204020203" pitchFamily="34" charset="0"/>
                <a:cs typeface="Segoe UI" panose="020B0502040204020203" pitchFamily="34" charset="0"/>
              </a:rPr>
              <a:t>функции </a:t>
            </a:r>
            <a:r>
              <a:rPr lang="ru-RU" sz="2400" dirty="0">
                <a:latin typeface="Bahnschrift SemiLight SemiConde" panose="020B0502040204020203" pitchFamily="34" charset="0"/>
                <a:cs typeface="Segoe UI" panose="020B0502040204020203" pitchFamily="34" charset="0"/>
              </a:rPr>
              <a:t>— жёсткое правило, которому должна удовлетворять запись кода </a:t>
            </a:r>
            <a:r>
              <a:rPr lang="ru-RU" sz="2400" dirty="0" smtClean="0">
                <a:latin typeface="Bahnschrift SemiLight SemiConde" panose="020B0502040204020203" pitchFamily="34" charset="0"/>
                <a:cs typeface="Segoe UI" panose="020B0502040204020203" pitchFamily="34" charset="0"/>
              </a:rPr>
              <a:t>функции</a:t>
            </a:r>
            <a:r>
              <a:rPr lang="ru-RU" sz="1600" b="1" dirty="0" smtClean="0">
                <a:latin typeface="Bahnschrift SemiLight SemiConde" panose="020B0502040204020203" pitchFamily="34" charset="0"/>
                <a:cs typeface="Segoe UI" panose="020B0502040204020203" pitchFamily="34" charset="0"/>
              </a:rPr>
              <a:t>(команды)</a:t>
            </a:r>
            <a:r>
              <a:rPr lang="ru-RU" sz="2400" dirty="0" smtClean="0">
                <a:latin typeface="Bahnschrift SemiLight SemiConde" panose="020B0502040204020203" pitchFamily="34" charset="0"/>
                <a:cs typeface="Segoe UI" panose="020B0502040204020203" pitchFamily="34" charset="0"/>
              </a:rPr>
              <a:t>.Если </a:t>
            </a:r>
            <a:r>
              <a:rPr lang="ru-RU" sz="2400" dirty="0">
                <a:latin typeface="Bahnschrift SemiLight SemiConde" panose="020B0502040204020203" pitchFamily="34" charset="0"/>
                <a:cs typeface="Segoe UI" panose="020B0502040204020203" pitchFamily="34" charset="0"/>
              </a:rPr>
              <a:t>синтаксис функции будет неверен, компилятор вернет ошибку и программа не будет </a:t>
            </a:r>
            <a:r>
              <a:rPr lang="ru-RU" sz="2400" dirty="0" smtClean="0">
                <a:latin typeface="Bahnschrift SemiLight SemiConde" panose="020B0502040204020203" pitchFamily="34" charset="0"/>
                <a:cs typeface="Segoe UI" panose="020B0502040204020203" pitchFamily="34" charset="0"/>
              </a:rPr>
              <a:t>Выполнена, </a:t>
            </a:r>
            <a:r>
              <a:rPr lang="ru-RU" sz="2400" dirty="0">
                <a:latin typeface="Bahnschrift SemiLight SemiConde" panose="020B0502040204020203" pitchFamily="34" charset="0"/>
                <a:cs typeface="Segoe UI" panose="020B0502040204020203" pitchFamily="34" charset="0"/>
              </a:rPr>
              <a:t>пока ошибка не будет исправлена</a:t>
            </a:r>
            <a:r>
              <a:rPr lang="ru-RU" sz="2400" dirty="0" smtClean="0">
                <a:latin typeface="Bahnschrift SemiLight SemiConde" panose="020B0502040204020203" pitchFamily="34" charset="0"/>
                <a:cs typeface="Segoe UI" panose="020B0502040204020203" pitchFamily="34" charset="0"/>
              </a:rPr>
              <a:t>.</a:t>
            </a:r>
            <a:r>
              <a:rPr lang="ru-RU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ru-RU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2400" dirty="0">
                <a:latin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ru-RU" sz="24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ru-RU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2400" dirty="0">
                <a:latin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ru-RU" sz="24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ru-RU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71625" y="3651539"/>
            <a:ext cx="103250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Компиляция</a:t>
            </a:r>
            <a:r>
              <a:rPr lang="ru-RU" dirty="0"/>
              <a:t> — </a:t>
            </a:r>
            <a:r>
              <a:rPr lang="ru-RU" dirty="0" smtClean="0"/>
              <a:t>проведение трансляции </a:t>
            </a:r>
            <a:r>
              <a:rPr lang="ru-RU" dirty="0"/>
              <a:t>машинной программы с предметно-ориентированного языка на машинно-ориентированный язык.</a:t>
            </a:r>
          </a:p>
        </p:txBody>
      </p:sp>
    </p:spTree>
    <p:extLst>
      <p:ext uri="{BB962C8B-B14F-4D97-AF65-F5344CB8AC3E}">
        <p14:creationId xmlns:p14="http://schemas.microsoft.com/office/powerpoint/2010/main" val="35367045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1203" y="0"/>
            <a:ext cx="10178322" cy="6857999"/>
          </a:xfrm>
        </p:spPr>
        <p:txBody>
          <a:bodyPr>
            <a:no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Сделаем Блок-схему на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примере простейшей программы, которая просто умножает введённые числа: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chemeClr val="accent4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a=</a:t>
            </a:r>
            <a:r>
              <a:rPr lang="en-US" sz="2800" dirty="0" err="1">
                <a:solidFill>
                  <a:schemeClr val="accent4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int</a:t>
            </a:r>
            <a:r>
              <a:rPr lang="en-US" sz="2800" dirty="0">
                <a:solidFill>
                  <a:schemeClr val="accent4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(input("</a:t>
            </a:r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введи первое число "))</a:t>
            </a:r>
            <a:br>
              <a:rPr lang="ru-RU" sz="2800" dirty="0">
                <a:solidFill>
                  <a:schemeClr val="accent4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800" dirty="0">
                <a:solidFill>
                  <a:schemeClr val="accent4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b=</a:t>
            </a:r>
            <a:r>
              <a:rPr lang="en-US" sz="2800" dirty="0" err="1">
                <a:solidFill>
                  <a:schemeClr val="accent4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int</a:t>
            </a:r>
            <a:r>
              <a:rPr lang="en-US" sz="2800" dirty="0">
                <a:solidFill>
                  <a:schemeClr val="accent4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(input("</a:t>
            </a:r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введи второе число "))</a:t>
            </a:r>
            <a:br>
              <a:rPr lang="ru-RU" sz="2800" dirty="0">
                <a:solidFill>
                  <a:schemeClr val="accent4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800" dirty="0">
                <a:solidFill>
                  <a:schemeClr val="accent4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c= a*b</a:t>
            </a:r>
            <a:br>
              <a:rPr lang="en-US" sz="2800" dirty="0">
                <a:solidFill>
                  <a:schemeClr val="accent4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800" dirty="0">
                <a:solidFill>
                  <a:schemeClr val="accent4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print(c)</a:t>
            </a:r>
            <a:endParaRPr lang="ru-RU" sz="2800" dirty="0">
              <a:solidFill>
                <a:schemeClr val="accent4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435689" y="6092613"/>
            <a:ext cx="4062651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ru-RU" dirty="0" smtClean="0"/>
              <a:t>Язык программирования </a:t>
            </a:r>
            <a:r>
              <a:rPr lang="en-US" dirty="0" err="1" smtClean="0"/>
              <a:t>Pyton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95595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362325" y="1177859"/>
            <a:ext cx="2895600" cy="11144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dirty="0">
                <a:solidFill>
                  <a:schemeClr val="accent4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a=</a:t>
            </a:r>
            <a:r>
              <a:rPr lang="en-US" sz="1900" dirty="0" err="1">
                <a:solidFill>
                  <a:schemeClr val="accent4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int</a:t>
            </a:r>
            <a:r>
              <a:rPr lang="en-US" sz="1900" dirty="0">
                <a:solidFill>
                  <a:schemeClr val="accent4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(input("</a:t>
            </a:r>
            <a:r>
              <a:rPr lang="ru-RU" sz="1900" dirty="0">
                <a:solidFill>
                  <a:schemeClr val="accent4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введи первое число "))</a:t>
            </a:r>
            <a:endParaRPr lang="ru-RU" sz="19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362325" y="2575815"/>
            <a:ext cx="2895600" cy="11144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dirty="0">
                <a:solidFill>
                  <a:schemeClr val="accent4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b=</a:t>
            </a:r>
            <a:r>
              <a:rPr lang="en-US" sz="1900" dirty="0" err="1">
                <a:solidFill>
                  <a:schemeClr val="accent4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int</a:t>
            </a:r>
            <a:r>
              <a:rPr lang="en-US" sz="1900" dirty="0">
                <a:solidFill>
                  <a:schemeClr val="accent4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(input("</a:t>
            </a:r>
            <a:r>
              <a:rPr lang="ru-RU" sz="1900" dirty="0">
                <a:solidFill>
                  <a:schemeClr val="accent4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введи второе число "))</a:t>
            </a:r>
            <a:endParaRPr lang="ru-RU" sz="19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362325" y="4032577"/>
            <a:ext cx="2895600" cy="11144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dirty="0">
                <a:solidFill>
                  <a:schemeClr val="accent4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c= a*b</a:t>
            </a:r>
            <a:endParaRPr lang="ru-RU" sz="19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362325" y="5390264"/>
            <a:ext cx="2895600" cy="11144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dirty="0">
                <a:solidFill>
                  <a:schemeClr val="accent4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print(c)</a:t>
            </a:r>
            <a:endParaRPr lang="ru-RU" sz="1900" dirty="0"/>
          </a:p>
        </p:txBody>
      </p:sp>
      <p:cxnSp>
        <p:nvCxnSpPr>
          <p:cNvPr id="9" name="Прямая со стрелкой 8"/>
          <p:cNvCxnSpPr>
            <a:stCxn id="3" idx="2"/>
            <a:endCxn id="4" idx="0"/>
          </p:cNvCxnSpPr>
          <p:nvPr/>
        </p:nvCxnSpPr>
        <p:spPr>
          <a:xfrm>
            <a:off x="4810125" y="2292284"/>
            <a:ext cx="0" cy="283531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4810125" y="3690240"/>
            <a:ext cx="0" cy="283531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6657975" y="1177859"/>
            <a:ext cx="2895600" cy="11144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00" dirty="0" smtClean="0"/>
              <a:t>Ввод в переменную «а»</a:t>
            </a:r>
          </a:p>
          <a:p>
            <a:pPr algn="ctr"/>
            <a:r>
              <a:rPr lang="ru-RU" sz="1900" dirty="0" smtClean="0"/>
              <a:t>первого множителя</a:t>
            </a:r>
            <a:endParaRPr lang="ru-RU" sz="19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657975" y="2575815"/>
            <a:ext cx="2895600" cy="11144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00" dirty="0" smtClean="0"/>
              <a:t>Ввод в переменную «</a:t>
            </a:r>
            <a:r>
              <a:rPr lang="en-US" sz="1900" dirty="0" smtClean="0"/>
              <a:t>b</a:t>
            </a:r>
            <a:r>
              <a:rPr lang="ru-RU" sz="1900" dirty="0" smtClean="0"/>
              <a:t>»</a:t>
            </a:r>
          </a:p>
          <a:p>
            <a:pPr algn="ctr"/>
            <a:r>
              <a:rPr lang="ru-RU" sz="1900" dirty="0" smtClean="0"/>
              <a:t>второго множителя</a:t>
            </a:r>
            <a:endParaRPr lang="ru-RU" sz="19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657975" y="4032577"/>
            <a:ext cx="2895600" cy="11144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00" dirty="0" smtClean="0"/>
              <a:t>Ввод произведения первого и второго множителя в переменную «</a:t>
            </a:r>
            <a:r>
              <a:rPr lang="en-US" sz="1900" dirty="0" smtClean="0"/>
              <a:t>c</a:t>
            </a:r>
            <a:r>
              <a:rPr lang="ru-RU" sz="1900" dirty="0" smtClean="0"/>
              <a:t>»</a:t>
            </a:r>
            <a:endParaRPr lang="ru-RU" sz="19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657975" y="5390264"/>
            <a:ext cx="2895600" cy="11144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00" dirty="0" smtClean="0"/>
              <a:t>Вывод результата</a:t>
            </a:r>
            <a:endParaRPr lang="ru-RU" sz="1900" dirty="0"/>
          </a:p>
        </p:txBody>
      </p:sp>
      <p:cxnSp>
        <p:nvCxnSpPr>
          <p:cNvPr id="16" name="Прямая со стрелкой 15"/>
          <p:cNvCxnSpPr>
            <a:stCxn id="12" idx="2"/>
            <a:endCxn id="13" idx="0"/>
          </p:cNvCxnSpPr>
          <p:nvPr/>
        </p:nvCxnSpPr>
        <p:spPr>
          <a:xfrm>
            <a:off x="8105775" y="2292284"/>
            <a:ext cx="0" cy="283531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8105775" y="3690240"/>
            <a:ext cx="0" cy="283531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8115300" y="5147002"/>
            <a:ext cx="0" cy="283531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4810125" y="5106733"/>
            <a:ext cx="0" cy="283531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801035" y="565265"/>
            <a:ext cx="2223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Строки кода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6657975" y="482096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Перевод на русский язык и разбор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94893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"/>
                            </p:stCondLst>
                            <p:childTnLst>
                              <p:par>
                                <p:cTn id="1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9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" tmFilter="0, 0; 0.125,0.2665; 0.25,0.4; 0.375,0.465; 0.5,0.5;  0.625,0.535; 0.75,0.6; 0.875,0.7335; 1,1">
                                          <p:stCondLst>
                                            <p:cond delay="33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7" tmFilter="0, 0; 0.125,0.2665; 0.25,0.4; 0.375,0.465; 0.5,0.5;  0.625,0.535; 0.75,0.6; 0.875,0.7335; 1,1">
                                          <p:stCondLst>
                                            <p:cond delay="6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1">
                                          <p:stCondLst>
                                            <p:cond delay="3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8" decel="50000">
                                          <p:stCondLst>
                                            <p:cond delay="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1">
                                          <p:stCondLst>
                                            <p:cond delay="6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8" decel="50000">
                                          <p:stCondLst>
                                            <p:cond delay="67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1">
                                          <p:stCondLst>
                                            <p:cond delay="8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8" decel="50000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1">
                                          <p:stCondLst>
                                            <p:cond delay="9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8" decel="50000">
                                          <p:stCondLst>
                                            <p:cond delay="9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"/>
                            </p:stCondLst>
                            <p:childTnLst>
                              <p:par>
                                <p:cTn id="3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9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" tmFilter="0, 0; 0.125,0.2665; 0.25,0.4; 0.375,0.465; 0.5,0.5;  0.625,0.535; 0.75,0.6; 0.875,0.7335; 1,1">
                                          <p:stCondLst>
                                            <p:cond delay="33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7" tmFilter="0, 0; 0.125,0.2665; 0.25,0.4; 0.375,0.465; 0.5,0.5;  0.625,0.535; 0.75,0.6; 0.875,0.7335; 1,1">
                                          <p:stCondLst>
                                            <p:cond delay="6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1">
                                          <p:stCondLst>
                                            <p:cond delay="3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8" decel="50000">
                                          <p:stCondLst>
                                            <p:cond delay="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1">
                                          <p:stCondLst>
                                            <p:cond delay="6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8" decel="50000">
                                          <p:stCondLst>
                                            <p:cond delay="67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1">
                                          <p:stCondLst>
                                            <p:cond delay="8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8" decel="50000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1">
                                          <p:stCondLst>
                                            <p:cond delay="9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8" decel="50000">
                                          <p:stCondLst>
                                            <p:cond delay="9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"/>
                            </p:stCondLst>
                            <p:childTnLst>
                              <p:par>
                                <p:cTn id="5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9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" tmFilter="0, 0; 0.125,0.2665; 0.25,0.4; 0.375,0.465; 0.5,0.5;  0.625,0.535; 0.75,0.6; 0.875,0.7335; 1,1">
                                          <p:stCondLst>
                                            <p:cond delay="3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7" tmFilter="0, 0; 0.125,0.2665; 0.25,0.4; 0.375,0.465; 0.5,0.5;  0.625,0.535; 0.75,0.6; 0.875,0.7335; 1,1">
                                          <p:stCondLst>
                                            <p:cond delay="6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1">
                                          <p:stCondLst>
                                            <p:cond delay="3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8" decel="50000">
                                          <p:stCondLst>
                                            <p:cond delay="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1">
                                          <p:stCondLst>
                                            <p:cond delay="6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8" decel="50000">
                                          <p:stCondLst>
                                            <p:cond delay="6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1">
                                          <p:stCondLst>
                                            <p:cond delay="8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8" decel="50000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1">
                                          <p:stCondLst>
                                            <p:cond delay="9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8" decel="50000">
                                          <p:stCondLst>
                                            <p:cond delay="9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9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" tmFilter="0, 0; 0.125,0.2665; 0.25,0.4; 0.375,0.465; 0.5,0.5;  0.625,0.535; 0.75,0.6; 0.875,0.7335; 1,1">
                                          <p:stCondLst>
                                            <p:cond delay="33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7" tmFilter="0, 0; 0.125,0.2665; 0.25,0.4; 0.375,0.465; 0.5,0.5;  0.625,0.535; 0.75,0.6; 0.875,0.7335; 1,1">
                                          <p:stCondLst>
                                            <p:cond delay="6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1">
                                          <p:stCondLst>
                                            <p:cond delay="3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8" decel="50000">
                                          <p:stCondLst>
                                            <p:cond delay="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1">
                                          <p:stCondLst>
                                            <p:cond delay="6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8" decel="50000">
                                          <p:stCondLst>
                                            <p:cond delay="67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1">
                                          <p:stCondLst>
                                            <p:cond delay="8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8" decel="50000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1">
                                          <p:stCondLst>
                                            <p:cond delay="9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8" decel="50000">
                                          <p:stCondLst>
                                            <p:cond delay="9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600"/>
                            </p:stCondLst>
                            <p:childTnLst>
                              <p:par>
                                <p:cTn id="8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700"/>
                            </p:stCondLst>
                            <p:childTnLst>
                              <p:par>
                                <p:cTn id="91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800"/>
                            </p:stCondLst>
                            <p:childTnLst>
                              <p:par>
                                <p:cTn id="9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900"/>
                            </p:stCondLst>
                            <p:childTnLst>
                              <p:par>
                                <p:cTn id="103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00"/>
                            </p:stCondLst>
                            <p:childTnLst>
                              <p:par>
                                <p:cTn id="10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100"/>
                            </p:stCondLst>
                            <p:childTnLst>
                              <p:par>
                                <p:cTn id="11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200"/>
                            </p:stCondLst>
                            <p:childTnLst>
                              <p:par>
                                <p:cTn id="11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300"/>
                            </p:stCondLst>
                            <p:childTnLst>
                              <p:par>
                                <p:cTn id="12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0"/>
            <a:ext cx="6398029" cy="6858000"/>
          </a:xfrm>
        </p:spPr>
        <p:txBody>
          <a:bodyPr>
            <a:normAutofit/>
          </a:bodyPr>
          <a:lstStyle/>
          <a:p>
            <a:r>
              <a:rPr lang="ru-RU" dirty="0" smtClean="0"/>
              <a:t>Работу выполнял </a:t>
            </a:r>
            <a:br>
              <a:rPr lang="ru-RU" dirty="0" smtClean="0"/>
            </a:br>
            <a:r>
              <a:rPr lang="ru-RU" dirty="0" smtClean="0"/>
              <a:t>Шмидт Максим 8-Б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045538"/>
      </p:ext>
    </p:extLst>
  </p:cSld>
  <p:clrMapOvr>
    <a:masterClrMapping/>
  </p:clrMapOvr>
</p:sld>
</file>

<file path=ppt/theme/theme1.xml><?xml version="1.0" encoding="utf-8"?>
<a:theme xmlns:a="http://schemas.openxmlformats.org/drawingml/2006/main" name="La men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</TotalTime>
  <Words>120</Words>
  <Application>Microsoft Office PowerPoint</Application>
  <PresentationFormat>Широкоэкранный</PresentationFormat>
  <Paragraphs>19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15" baseType="lpstr">
      <vt:lpstr>Arial</vt:lpstr>
      <vt:lpstr>Bahnschrift SemiLight SemiConde</vt:lpstr>
      <vt:lpstr>Calibri</vt:lpstr>
      <vt:lpstr>Corbel</vt:lpstr>
      <vt:lpstr>Gill Sans MT</vt:lpstr>
      <vt:lpstr>Impact</vt:lpstr>
      <vt:lpstr>Segoe UI</vt:lpstr>
      <vt:lpstr>Wingdings</vt:lpstr>
      <vt:lpstr>La mente</vt:lpstr>
      <vt:lpstr>Badge</vt:lpstr>
      <vt:lpstr>Языки программирования и их синтаксис.</vt:lpstr>
      <vt:lpstr>Синтаксис записи функции — жёсткое правило, которому должна удовлетворять запись кода функции(команды).Если синтаксис функции будет неверен, компилятор вернет ошибку и программа не будет Выполнена, пока ошибка не будет исправлена.    </vt:lpstr>
      <vt:lpstr>Сделаем Блок-схему на примере простейшей программы, которая просто умножает введённые числа:  a=int(input("введи первое число ")) b=int(input("введи второе число ")) c= a*b print(c)</vt:lpstr>
      <vt:lpstr>Презентация PowerPoint</vt:lpstr>
      <vt:lpstr>Работу выполнял  Шмидт Максим 8-Б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Юзер</dc:creator>
  <cp:lastModifiedBy>Ученик</cp:lastModifiedBy>
  <cp:revision>12</cp:revision>
  <dcterms:created xsi:type="dcterms:W3CDTF">2019-02-20T17:41:06Z</dcterms:created>
  <dcterms:modified xsi:type="dcterms:W3CDTF">2019-02-21T03:52:21Z</dcterms:modified>
</cp:coreProperties>
</file>